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 id="280" r:id="rId16"/>
    <p:sldId id="272" r:id="rId17"/>
    <p:sldId id="273" r:id="rId18"/>
    <p:sldId id="274" r:id="rId19"/>
    <p:sldId id="275" r:id="rId20"/>
    <p:sldId id="276" r:id="rId21"/>
    <p:sldId id="281" r:id="rId22"/>
    <p:sldId id="282"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0"/>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1DD82-6824-4ADC-9114-D875E4A8C82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4A4F4E-9F6C-4C57-91FD-D0E991B8E44F}">
      <dgm:prSet custT="1"/>
      <dgm:spPr/>
      <dgm:t>
        <a:bodyPr/>
        <a:lstStyle/>
        <a:p>
          <a:pPr>
            <a:defRPr cap="all"/>
          </a:pPr>
          <a:r>
            <a:rPr lang="en-US" sz="1600" cap="none" dirty="0"/>
            <a:t>Handling null values: checked for null values within the dataset. Dropped any null values present in the dataset.</a:t>
          </a:r>
        </a:p>
      </dgm:t>
    </dgm:pt>
    <dgm:pt modelId="{1397763A-0052-4E23-89AF-DE5593EB7308}" type="parTrans" cxnId="{E6D200D4-3408-426F-B304-5885DCF6E02E}">
      <dgm:prSet/>
      <dgm:spPr/>
      <dgm:t>
        <a:bodyPr/>
        <a:lstStyle/>
        <a:p>
          <a:endParaRPr lang="en-US"/>
        </a:p>
      </dgm:t>
    </dgm:pt>
    <dgm:pt modelId="{BBA04889-2CA6-46FA-B898-CA204D8BAE26}" type="sibTrans" cxnId="{E6D200D4-3408-426F-B304-5885DCF6E02E}">
      <dgm:prSet/>
      <dgm:spPr/>
      <dgm:t>
        <a:bodyPr/>
        <a:lstStyle/>
        <a:p>
          <a:endParaRPr lang="en-US"/>
        </a:p>
      </dgm:t>
    </dgm:pt>
    <dgm:pt modelId="{E8558649-2FA2-43EF-9C32-4CC711E30464}">
      <dgm:prSet custT="1"/>
      <dgm:spPr/>
      <dgm:t>
        <a:bodyPr/>
        <a:lstStyle/>
        <a:p>
          <a:pPr>
            <a:defRPr cap="all"/>
          </a:pPr>
          <a:r>
            <a:rPr lang="en-US" sz="1800" cap="none" dirty="0"/>
            <a:t>Dividing the dataset into the </a:t>
          </a:r>
          <a:r>
            <a:rPr lang="en-US" sz="1600" cap="none" dirty="0"/>
            <a:t>training</a:t>
          </a:r>
          <a:r>
            <a:rPr lang="en-US" sz="1800" cap="none" dirty="0"/>
            <a:t> and testing dataset.</a:t>
          </a:r>
        </a:p>
      </dgm:t>
    </dgm:pt>
    <dgm:pt modelId="{D546BB7E-02B4-4780-8757-E18ED11CF467}" type="parTrans" cxnId="{CD5CF635-8041-45A2-A4C7-2412C4ADACE3}">
      <dgm:prSet/>
      <dgm:spPr/>
      <dgm:t>
        <a:bodyPr/>
        <a:lstStyle/>
        <a:p>
          <a:endParaRPr lang="en-US"/>
        </a:p>
      </dgm:t>
    </dgm:pt>
    <dgm:pt modelId="{EE82BE2A-D9A7-4607-BF64-9E435D664E9D}" type="sibTrans" cxnId="{CD5CF635-8041-45A2-A4C7-2412C4ADACE3}">
      <dgm:prSet/>
      <dgm:spPr/>
      <dgm:t>
        <a:bodyPr/>
        <a:lstStyle/>
        <a:p>
          <a:endParaRPr lang="en-US"/>
        </a:p>
      </dgm:t>
    </dgm:pt>
    <dgm:pt modelId="{1F0ECF89-CAB2-4C0D-AB0D-465A5E503A96}">
      <dgm:prSet custT="1"/>
      <dgm:spPr/>
      <dgm:t>
        <a:bodyPr/>
        <a:lstStyle/>
        <a:p>
          <a:pPr>
            <a:defRPr cap="all"/>
          </a:pPr>
          <a:r>
            <a:rPr lang="en-US" sz="1800" cap="none" dirty="0"/>
            <a:t>Data exploration: explored the dataset to understand its </a:t>
          </a:r>
          <a:r>
            <a:rPr lang="en-US" sz="1600" cap="none" dirty="0"/>
            <a:t>structure</a:t>
          </a:r>
          <a:r>
            <a:rPr lang="en-US" sz="1800" cap="none" dirty="0"/>
            <a:t>, contents, and any potential patterns. Identified relevant features and variables for further analysis and visualization.</a:t>
          </a:r>
        </a:p>
      </dgm:t>
    </dgm:pt>
    <dgm:pt modelId="{87CC5CA7-01BE-4421-AB0D-5DE3E8B5BB50}" type="parTrans" cxnId="{C0FF899A-22E8-4C34-8E36-516A151D240F}">
      <dgm:prSet/>
      <dgm:spPr/>
      <dgm:t>
        <a:bodyPr/>
        <a:lstStyle/>
        <a:p>
          <a:endParaRPr lang="en-US"/>
        </a:p>
      </dgm:t>
    </dgm:pt>
    <dgm:pt modelId="{733F9643-E517-4560-B84B-2EEAEBB5424A}" type="sibTrans" cxnId="{C0FF899A-22E8-4C34-8E36-516A151D240F}">
      <dgm:prSet/>
      <dgm:spPr/>
      <dgm:t>
        <a:bodyPr/>
        <a:lstStyle/>
        <a:p>
          <a:endParaRPr lang="en-US"/>
        </a:p>
      </dgm:t>
    </dgm:pt>
    <dgm:pt modelId="{47FCED01-6D0A-4BC9-8A74-FBE2459162A2}" type="pres">
      <dgm:prSet presAssocID="{3191DD82-6824-4ADC-9114-D875E4A8C828}" presName="root" presStyleCnt="0">
        <dgm:presLayoutVars>
          <dgm:dir/>
          <dgm:resizeHandles val="exact"/>
        </dgm:presLayoutVars>
      </dgm:prSet>
      <dgm:spPr/>
    </dgm:pt>
    <dgm:pt modelId="{7B82EC71-CD6A-4BB4-8FEB-0427CE158DF2}" type="pres">
      <dgm:prSet presAssocID="{FB4A4F4E-9F6C-4C57-91FD-D0E991B8E44F}" presName="compNode" presStyleCnt="0"/>
      <dgm:spPr/>
    </dgm:pt>
    <dgm:pt modelId="{BE772F82-CE07-458F-B51B-C1F7ED101510}" type="pres">
      <dgm:prSet presAssocID="{FB4A4F4E-9F6C-4C57-91FD-D0E991B8E44F}" presName="iconBgRect" presStyleLbl="bgShp" presStyleIdx="0" presStyleCnt="3"/>
      <dgm:spPr>
        <a:prstGeom prst="round2DiagRect">
          <a:avLst>
            <a:gd name="adj1" fmla="val 29727"/>
            <a:gd name="adj2" fmla="val 0"/>
          </a:avLst>
        </a:prstGeom>
      </dgm:spPr>
    </dgm:pt>
    <dgm:pt modelId="{49C7AF97-5AB8-4644-AADC-8604ED7176C8}" type="pres">
      <dgm:prSet presAssocID="{FB4A4F4E-9F6C-4C57-91FD-D0E991B8E4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95E0816-1B44-41D1-980A-B661B01FDEFB}" type="pres">
      <dgm:prSet presAssocID="{FB4A4F4E-9F6C-4C57-91FD-D0E991B8E44F}" presName="spaceRect" presStyleCnt="0"/>
      <dgm:spPr/>
    </dgm:pt>
    <dgm:pt modelId="{B08157C0-A1D6-49FF-97E1-D4917D67BBAC}" type="pres">
      <dgm:prSet presAssocID="{FB4A4F4E-9F6C-4C57-91FD-D0E991B8E44F}" presName="textRect" presStyleLbl="revTx" presStyleIdx="0" presStyleCnt="3">
        <dgm:presLayoutVars>
          <dgm:chMax val="1"/>
          <dgm:chPref val="1"/>
        </dgm:presLayoutVars>
      </dgm:prSet>
      <dgm:spPr/>
    </dgm:pt>
    <dgm:pt modelId="{2F1C6B73-E29C-48A4-9085-0D97FE1F386D}" type="pres">
      <dgm:prSet presAssocID="{BBA04889-2CA6-46FA-B898-CA204D8BAE26}" presName="sibTrans" presStyleCnt="0"/>
      <dgm:spPr/>
    </dgm:pt>
    <dgm:pt modelId="{1BACFB36-2AF8-4427-B995-F6B26635763F}" type="pres">
      <dgm:prSet presAssocID="{E8558649-2FA2-43EF-9C32-4CC711E30464}" presName="compNode" presStyleCnt="0"/>
      <dgm:spPr/>
    </dgm:pt>
    <dgm:pt modelId="{7BB23FD9-AB67-467D-9250-BB8802669051}" type="pres">
      <dgm:prSet presAssocID="{E8558649-2FA2-43EF-9C32-4CC711E30464}" presName="iconBgRect" presStyleLbl="bgShp" presStyleIdx="1" presStyleCnt="3"/>
      <dgm:spPr>
        <a:prstGeom prst="round2DiagRect">
          <a:avLst>
            <a:gd name="adj1" fmla="val 29727"/>
            <a:gd name="adj2" fmla="val 0"/>
          </a:avLst>
        </a:prstGeom>
      </dgm:spPr>
    </dgm:pt>
    <dgm:pt modelId="{87719BCF-C707-478E-8B29-6FD423010880}" type="pres">
      <dgm:prSet presAssocID="{E8558649-2FA2-43EF-9C32-4CC711E30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FC7202-9161-4F15-B99E-353A50FB62E4}" type="pres">
      <dgm:prSet presAssocID="{E8558649-2FA2-43EF-9C32-4CC711E30464}" presName="spaceRect" presStyleCnt="0"/>
      <dgm:spPr/>
    </dgm:pt>
    <dgm:pt modelId="{92DE7DB3-4F03-4A81-A878-34E3689FA9A6}" type="pres">
      <dgm:prSet presAssocID="{E8558649-2FA2-43EF-9C32-4CC711E30464}" presName="textRect" presStyleLbl="revTx" presStyleIdx="1" presStyleCnt="3">
        <dgm:presLayoutVars>
          <dgm:chMax val="1"/>
          <dgm:chPref val="1"/>
        </dgm:presLayoutVars>
      </dgm:prSet>
      <dgm:spPr/>
    </dgm:pt>
    <dgm:pt modelId="{220B4C02-506D-4BD5-BBDF-65B3D475BADF}" type="pres">
      <dgm:prSet presAssocID="{EE82BE2A-D9A7-4607-BF64-9E435D664E9D}" presName="sibTrans" presStyleCnt="0"/>
      <dgm:spPr/>
    </dgm:pt>
    <dgm:pt modelId="{F5F6BE01-48EB-4419-BC95-0909DDCF893B}" type="pres">
      <dgm:prSet presAssocID="{1F0ECF89-CAB2-4C0D-AB0D-465A5E503A96}" presName="compNode" presStyleCnt="0"/>
      <dgm:spPr/>
    </dgm:pt>
    <dgm:pt modelId="{E2F55F91-59FD-4199-834F-A71F8A381D4F}" type="pres">
      <dgm:prSet presAssocID="{1F0ECF89-CAB2-4C0D-AB0D-465A5E503A96}" presName="iconBgRect" presStyleLbl="bgShp" presStyleIdx="2" presStyleCnt="3"/>
      <dgm:spPr>
        <a:prstGeom prst="round2DiagRect">
          <a:avLst>
            <a:gd name="adj1" fmla="val 29727"/>
            <a:gd name="adj2" fmla="val 0"/>
          </a:avLst>
        </a:prstGeom>
      </dgm:spPr>
    </dgm:pt>
    <dgm:pt modelId="{8F55819A-2829-4843-9D43-B3471056F6AB}" type="pres">
      <dgm:prSet presAssocID="{1F0ECF89-CAB2-4C0D-AB0D-465A5E503A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C093A44-0742-49FB-878C-35C9AC9B32CE}" type="pres">
      <dgm:prSet presAssocID="{1F0ECF89-CAB2-4C0D-AB0D-465A5E503A96}" presName="spaceRect" presStyleCnt="0"/>
      <dgm:spPr/>
    </dgm:pt>
    <dgm:pt modelId="{0FD970A4-F801-498C-991A-A77C779D68DC}" type="pres">
      <dgm:prSet presAssocID="{1F0ECF89-CAB2-4C0D-AB0D-465A5E503A96}" presName="textRect" presStyleLbl="revTx" presStyleIdx="2" presStyleCnt="3" custScaleX="114098">
        <dgm:presLayoutVars>
          <dgm:chMax val="1"/>
          <dgm:chPref val="1"/>
        </dgm:presLayoutVars>
      </dgm:prSet>
      <dgm:spPr/>
    </dgm:pt>
  </dgm:ptLst>
  <dgm:cxnLst>
    <dgm:cxn modelId="{CD5CF635-8041-45A2-A4C7-2412C4ADACE3}" srcId="{3191DD82-6824-4ADC-9114-D875E4A8C828}" destId="{E8558649-2FA2-43EF-9C32-4CC711E30464}" srcOrd="1" destOrd="0" parTransId="{D546BB7E-02B4-4780-8757-E18ED11CF467}" sibTransId="{EE82BE2A-D9A7-4607-BF64-9E435D664E9D}"/>
    <dgm:cxn modelId="{EEF37D86-CEF3-47E8-AFC3-43F0846A124D}" type="presOf" srcId="{3191DD82-6824-4ADC-9114-D875E4A8C828}" destId="{47FCED01-6D0A-4BC9-8A74-FBE2459162A2}" srcOrd="0" destOrd="0" presId="urn:microsoft.com/office/officeart/2018/5/layout/IconLeafLabelList"/>
    <dgm:cxn modelId="{8F91C18E-8D20-45A9-BA0A-0A4CADBA364C}" type="presOf" srcId="{FB4A4F4E-9F6C-4C57-91FD-D0E991B8E44F}" destId="{B08157C0-A1D6-49FF-97E1-D4917D67BBAC}" srcOrd="0" destOrd="0" presId="urn:microsoft.com/office/officeart/2018/5/layout/IconLeafLabelList"/>
    <dgm:cxn modelId="{C0FF899A-22E8-4C34-8E36-516A151D240F}" srcId="{3191DD82-6824-4ADC-9114-D875E4A8C828}" destId="{1F0ECF89-CAB2-4C0D-AB0D-465A5E503A96}" srcOrd="2" destOrd="0" parTransId="{87CC5CA7-01BE-4421-AB0D-5DE3E8B5BB50}" sibTransId="{733F9643-E517-4560-B84B-2EEAEBB5424A}"/>
    <dgm:cxn modelId="{EABEA9A7-4790-49C9-AE92-2014AB201076}" type="presOf" srcId="{1F0ECF89-CAB2-4C0D-AB0D-465A5E503A96}" destId="{0FD970A4-F801-498C-991A-A77C779D68DC}" srcOrd="0" destOrd="0" presId="urn:microsoft.com/office/officeart/2018/5/layout/IconLeafLabelList"/>
    <dgm:cxn modelId="{BB4A70D0-0EC5-43ED-AE7B-9FA3BA78100A}" type="presOf" srcId="{E8558649-2FA2-43EF-9C32-4CC711E30464}" destId="{92DE7DB3-4F03-4A81-A878-34E3689FA9A6}" srcOrd="0" destOrd="0" presId="urn:microsoft.com/office/officeart/2018/5/layout/IconLeafLabelList"/>
    <dgm:cxn modelId="{E6D200D4-3408-426F-B304-5885DCF6E02E}" srcId="{3191DD82-6824-4ADC-9114-D875E4A8C828}" destId="{FB4A4F4E-9F6C-4C57-91FD-D0E991B8E44F}" srcOrd="0" destOrd="0" parTransId="{1397763A-0052-4E23-89AF-DE5593EB7308}" sibTransId="{BBA04889-2CA6-46FA-B898-CA204D8BAE26}"/>
    <dgm:cxn modelId="{0800F5FD-8939-464D-8AB7-F007B73B6291}" type="presParOf" srcId="{47FCED01-6D0A-4BC9-8A74-FBE2459162A2}" destId="{7B82EC71-CD6A-4BB4-8FEB-0427CE158DF2}" srcOrd="0" destOrd="0" presId="urn:microsoft.com/office/officeart/2018/5/layout/IconLeafLabelList"/>
    <dgm:cxn modelId="{0874FE9A-AA11-4C1E-A114-87C1224D2EA9}" type="presParOf" srcId="{7B82EC71-CD6A-4BB4-8FEB-0427CE158DF2}" destId="{BE772F82-CE07-458F-B51B-C1F7ED101510}" srcOrd="0" destOrd="0" presId="urn:microsoft.com/office/officeart/2018/5/layout/IconLeafLabelList"/>
    <dgm:cxn modelId="{36C67F32-0004-46EA-8709-6A7E61900687}" type="presParOf" srcId="{7B82EC71-CD6A-4BB4-8FEB-0427CE158DF2}" destId="{49C7AF97-5AB8-4644-AADC-8604ED7176C8}" srcOrd="1" destOrd="0" presId="urn:microsoft.com/office/officeart/2018/5/layout/IconLeafLabelList"/>
    <dgm:cxn modelId="{08932693-E490-4E0D-9996-1D05F4B0162C}" type="presParOf" srcId="{7B82EC71-CD6A-4BB4-8FEB-0427CE158DF2}" destId="{895E0816-1B44-41D1-980A-B661B01FDEFB}" srcOrd="2" destOrd="0" presId="urn:microsoft.com/office/officeart/2018/5/layout/IconLeafLabelList"/>
    <dgm:cxn modelId="{536F8079-30F4-4EF8-9786-CC48D9F231E7}" type="presParOf" srcId="{7B82EC71-CD6A-4BB4-8FEB-0427CE158DF2}" destId="{B08157C0-A1D6-49FF-97E1-D4917D67BBAC}" srcOrd="3" destOrd="0" presId="urn:microsoft.com/office/officeart/2018/5/layout/IconLeafLabelList"/>
    <dgm:cxn modelId="{F45D8C2D-5AAA-4FE8-AF73-1CEC0FDC68F7}" type="presParOf" srcId="{47FCED01-6D0A-4BC9-8A74-FBE2459162A2}" destId="{2F1C6B73-E29C-48A4-9085-0D97FE1F386D}" srcOrd="1" destOrd="0" presId="urn:microsoft.com/office/officeart/2018/5/layout/IconLeafLabelList"/>
    <dgm:cxn modelId="{023A8256-260C-468B-9895-01E32E4F0C97}" type="presParOf" srcId="{47FCED01-6D0A-4BC9-8A74-FBE2459162A2}" destId="{1BACFB36-2AF8-4427-B995-F6B26635763F}" srcOrd="2" destOrd="0" presId="urn:microsoft.com/office/officeart/2018/5/layout/IconLeafLabelList"/>
    <dgm:cxn modelId="{804C516B-DCFB-43D1-AE99-9D749D23D99B}" type="presParOf" srcId="{1BACFB36-2AF8-4427-B995-F6B26635763F}" destId="{7BB23FD9-AB67-467D-9250-BB8802669051}" srcOrd="0" destOrd="0" presId="urn:microsoft.com/office/officeart/2018/5/layout/IconLeafLabelList"/>
    <dgm:cxn modelId="{BEAC6ABE-5425-484E-97E9-CA6BA7C326BF}" type="presParOf" srcId="{1BACFB36-2AF8-4427-B995-F6B26635763F}" destId="{87719BCF-C707-478E-8B29-6FD423010880}" srcOrd="1" destOrd="0" presId="urn:microsoft.com/office/officeart/2018/5/layout/IconLeafLabelList"/>
    <dgm:cxn modelId="{AEB0AB4E-1ED4-4146-8ABE-7074E00F434D}" type="presParOf" srcId="{1BACFB36-2AF8-4427-B995-F6B26635763F}" destId="{F0FC7202-9161-4F15-B99E-353A50FB62E4}" srcOrd="2" destOrd="0" presId="urn:microsoft.com/office/officeart/2018/5/layout/IconLeafLabelList"/>
    <dgm:cxn modelId="{30FE9E5B-38E4-4C22-9B5C-6196A70695E5}" type="presParOf" srcId="{1BACFB36-2AF8-4427-B995-F6B26635763F}" destId="{92DE7DB3-4F03-4A81-A878-34E3689FA9A6}" srcOrd="3" destOrd="0" presId="urn:microsoft.com/office/officeart/2018/5/layout/IconLeafLabelList"/>
    <dgm:cxn modelId="{432D6854-3FC1-4772-9AAC-C60949477EA4}" type="presParOf" srcId="{47FCED01-6D0A-4BC9-8A74-FBE2459162A2}" destId="{220B4C02-506D-4BD5-BBDF-65B3D475BADF}" srcOrd="3" destOrd="0" presId="urn:microsoft.com/office/officeart/2018/5/layout/IconLeafLabelList"/>
    <dgm:cxn modelId="{C186100A-285C-474C-9D68-541B103D0F4F}" type="presParOf" srcId="{47FCED01-6D0A-4BC9-8A74-FBE2459162A2}" destId="{F5F6BE01-48EB-4419-BC95-0909DDCF893B}" srcOrd="4" destOrd="0" presId="urn:microsoft.com/office/officeart/2018/5/layout/IconLeafLabelList"/>
    <dgm:cxn modelId="{C3B010FF-66DD-4D9C-A072-042AC3A56E72}" type="presParOf" srcId="{F5F6BE01-48EB-4419-BC95-0909DDCF893B}" destId="{E2F55F91-59FD-4199-834F-A71F8A381D4F}" srcOrd="0" destOrd="0" presId="urn:microsoft.com/office/officeart/2018/5/layout/IconLeafLabelList"/>
    <dgm:cxn modelId="{03447862-AA81-41FD-8B5F-E1426BC5B567}" type="presParOf" srcId="{F5F6BE01-48EB-4419-BC95-0909DDCF893B}" destId="{8F55819A-2829-4843-9D43-B3471056F6AB}" srcOrd="1" destOrd="0" presId="urn:microsoft.com/office/officeart/2018/5/layout/IconLeafLabelList"/>
    <dgm:cxn modelId="{517AC06B-6183-48F3-A42A-728FBB70BDDF}" type="presParOf" srcId="{F5F6BE01-48EB-4419-BC95-0909DDCF893B}" destId="{FC093A44-0742-49FB-878C-35C9AC9B32CE}" srcOrd="2" destOrd="0" presId="urn:microsoft.com/office/officeart/2018/5/layout/IconLeafLabelList"/>
    <dgm:cxn modelId="{5F1098B4-6EA7-45F6-9672-184872CD0FA5}" type="presParOf" srcId="{F5F6BE01-48EB-4419-BC95-0909DDCF893B}" destId="{0FD970A4-F801-498C-991A-A77C779D68D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A38AE-885A-4BE4-B8B0-30414646777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210D284-0F8D-487B-956E-4CF988C30B96}">
      <dgm:prSet custT="1"/>
      <dgm:spPr/>
      <dgm:t>
        <a:bodyPr/>
        <a:lstStyle/>
        <a:p>
          <a:r>
            <a:rPr lang="en-US" sz="1600"/>
            <a:t>Many features exhibit non-linear relationships with the target variable.</a:t>
          </a:r>
        </a:p>
      </dgm:t>
    </dgm:pt>
    <dgm:pt modelId="{C0E0955B-5CEC-49B7-83EC-3DE793D50088}" type="parTrans" cxnId="{0244DB6F-3249-42F7-AEE6-9D466B7D0F5F}">
      <dgm:prSet/>
      <dgm:spPr/>
      <dgm:t>
        <a:bodyPr/>
        <a:lstStyle/>
        <a:p>
          <a:endParaRPr lang="en-US" sz="2000"/>
        </a:p>
      </dgm:t>
    </dgm:pt>
    <dgm:pt modelId="{B49D8A25-DE37-4E33-ACFE-67E77DCD5A21}" type="sibTrans" cxnId="{0244DB6F-3249-42F7-AEE6-9D466B7D0F5F}">
      <dgm:prSet/>
      <dgm:spPr/>
      <dgm:t>
        <a:bodyPr/>
        <a:lstStyle/>
        <a:p>
          <a:endParaRPr lang="en-US" sz="2000"/>
        </a:p>
      </dgm:t>
    </dgm:pt>
    <dgm:pt modelId="{2D88B990-E89A-4638-8659-EC3DE7801FCA}">
      <dgm:prSet custT="1"/>
      <dgm:spPr/>
      <dgm:t>
        <a:bodyPr/>
        <a:lstStyle/>
        <a:p>
          <a:r>
            <a:rPr lang="en-US" sz="1600"/>
            <a:t>There is a noticeable correlation between "total_bedrooms" and "households," suggesting possible duplication of information.</a:t>
          </a:r>
        </a:p>
      </dgm:t>
    </dgm:pt>
    <dgm:pt modelId="{6E338C80-7DF3-429A-9035-2E9D29474AAE}" type="parTrans" cxnId="{91B1C688-F985-44F1-933D-86FD0F38527A}">
      <dgm:prSet/>
      <dgm:spPr/>
      <dgm:t>
        <a:bodyPr/>
        <a:lstStyle/>
        <a:p>
          <a:endParaRPr lang="en-US" sz="2000"/>
        </a:p>
      </dgm:t>
    </dgm:pt>
    <dgm:pt modelId="{A811A5DA-EEB9-4D01-AE07-3B3533DFAB04}" type="sibTrans" cxnId="{91B1C688-F985-44F1-933D-86FD0F38527A}">
      <dgm:prSet/>
      <dgm:spPr/>
      <dgm:t>
        <a:bodyPr/>
        <a:lstStyle/>
        <a:p>
          <a:endParaRPr lang="en-US" sz="2000"/>
        </a:p>
      </dgm:t>
    </dgm:pt>
    <dgm:pt modelId="{3964923D-A084-4821-9CD2-566856BD954C}">
      <dgm:prSet custT="1"/>
      <dgm:spPr/>
      <dgm:t>
        <a:bodyPr/>
        <a:lstStyle/>
        <a:p>
          <a:r>
            <a:rPr lang="en-US" sz="1600"/>
            <a:t>"Total_rooms," "total_bedrooms," and "population" are closely related and demonstrate correlation with each other.</a:t>
          </a:r>
        </a:p>
      </dgm:t>
    </dgm:pt>
    <dgm:pt modelId="{0AB70559-E848-4CD0-AE6D-F89421568A17}" type="parTrans" cxnId="{218FBC05-F1FA-49F2-AA36-496DAF54D825}">
      <dgm:prSet/>
      <dgm:spPr/>
      <dgm:t>
        <a:bodyPr/>
        <a:lstStyle/>
        <a:p>
          <a:endParaRPr lang="en-US" sz="2000"/>
        </a:p>
      </dgm:t>
    </dgm:pt>
    <dgm:pt modelId="{1C2DFC80-C915-45C7-9205-9F49CB2E8EF1}" type="sibTrans" cxnId="{218FBC05-F1FA-49F2-AA36-496DAF54D825}">
      <dgm:prSet/>
      <dgm:spPr/>
      <dgm:t>
        <a:bodyPr/>
        <a:lstStyle/>
        <a:p>
          <a:endParaRPr lang="en-US" sz="2000"/>
        </a:p>
      </dgm:t>
    </dgm:pt>
    <dgm:pt modelId="{AA0EB143-8119-4A1C-B902-691C5B0BA039}">
      <dgm:prSet custT="1"/>
      <dgm:spPr/>
      <dgm:t>
        <a:bodyPr/>
        <a:lstStyle/>
        <a:p>
          <a:r>
            <a:rPr lang="en-US" sz="1600"/>
            <a:t>"Median_income" shows a clear linear relationship with the target variable.</a:t>
          </a:r>
        </a:p>
      </dgm:t>
    </dgm:pt>
    <dgm:pt modelId="{49BE909A-B180-4228-BAAA-B8AF0D13FD4A}" type="parTrans" cxnId="{C5244798-309F-4A43-A937-42CE63993B74}">
      <dgm:prSet/>
      <dgm:spPr/>
      <dgm:t>
        <a:bodyPr/>
        <a:lstStyle/>
        <a:p>
          <a:endParaRPr lang="en-US" sz="2000"/>
        </a:p>
      </dgm:t>
    </dgm:pt>
    <dgm:pt modelId="{B049AA28-7A86-44AC-8412-6D653CCD560B}" type="sibTrans" cxnId="{C5244798-309F-4A43-A937-42CE63993B74}">
      <dgm:prSet/>
      <dgm:spPr/>
      <dgm:t>
        <a:bodyPr/>
        <a:lstStyle/>
        <a:p>
          <a:endParaRPr lang="en-US" sz="2000"/>
        </a:p>
      </dgm:t>
    </dgm:pt>
    <dgm:pt modelId="{D932506C-E883-42A0-A4AA-90AE14C3A700}">
      <dgm:prSet custT="1"/>
      <dgm:spPr/>
      <dgm:t>
        <a:bodyPr/>
        <a:lstStyle/>
        <a:p>
          <a:r>
            <a:rPr lang="en-US" sz="1600"/>
            <a:t>"Latitude" and "longitude" do not show linear relationships with the target, but the majority of data points cluster around two specific locations, indicating potentially highly populated areas.</a:t>
          </a:r>
        </a:p>
      </dgm:t>
    </dgm:pt>
    <dgm:pt modelId="{D539F484-A46D-4F91-8652-FB4961B3E854}" type="parTrans" cxnId="{A1BF9E5B-0BC0-4B43-8557-9810BA1D5525}">
      <dgm:prSet/>
      <dgm:spPr/>
      <dgm:t>
        <a:bodyPr/>
        <a:lstStyle/>
        <a:p>
          <a:endParaRPr lang="en-US" sz="2000"/>
        </a:p>
      </dgm:t>
    </dgm:pt>
    <dgm:pt modelId="{1E3D2B5A-ECF6-4918-A01B-1A59606349C1}" type="sibTrans" cxnId="{A1BF9E5B-0BC0-4B43-8557-9810BA1D5525}">
      <dgm:prSet/>
      <dgm:spPr/>
      <dgm:t>
        <a:bodyPr/>
        <a:lstStyle/>
        <a:p>
          <a:endParaRPr lang="en-US" sz="2000"/>
        </a:p>
      </dgm:t>
    </dgm:pt>
    <dgm:pt modelId="{177FDFC5-B574-4DA7-89EF-F6D43155F0F0}">
      <dgm:prSet custT="1"/>
      <dgm:spPr/>
      <dgm:t>
        <a:bodyPr/>
        <a:lstStyle/>
        <a:p>
          <a:r>
            <a:rPr lang="en-US" sz="1600"/>
            <a:t>Suspected outliers are observed:</a:t>
          </a:r>
        </a:p>
      </dgm:t>
    </dgm:pt>
    <dgm:pt modelId="{9DA3D8AE-1C0B-4003-B803-92A29CC11B0A}" type="parTrans" cxnId="{D2AFECC1-44C7-4570-9E78-63CFDAA8A1D8}">
      <dgm:prSet/>
      <dgm:spPr/>
      <dgm:t>
        <a:bodyPr/>
        <a:lstStyle/>
        <a:p>
          <a:endParaRPr lang="en-US" sz="2000"/>
        </a:p>
      </dgm:t>
    </dgm:pt>
    <dgm:pt modelId="{6C138AB8-BD54-4851-9694-70CF247A82A3}" type="sibTrans" cxnId="{D2AFECC1-44C7-4570-9E78-63CFDAA8A1D8}">
      <dgm:prSet/>
      <dgm:spPr/>
      <dgm:t>
        <a:bodyPr/>
        <a:lstStyle/>
        <a:p>
          <a:endParaRPr lang="en-US" sz="2000"/>
        </a:p>
      </dgm:t>
    </dgm:pt>
    <dgm:pt modelId="{5C325DB8-355B-4587-B3DA-4EAA9C3E9FB4}">
      <dgm:prSet custT="1"/>
      <dgm:spPr/>
      <dgm:t>
        <a:bodyPr/>
        <a:lstStyle/>
        <a:p>
          <a:r>
            <a:rPr lang="en-US" sz="1600"/>
            <a:t>"Housing_median_age" ranges from 0 to 52, with a significant concentration at 52 (&gt;1000 records).</a:t>
          </a:r>
        </a:p>
      </dgm:t>
    </dgm:pt>
    <dgm:pt modelId="{D44C458B-0AFD-4E53-9ED6-EAFA4A26BECA}" type="parTrans" cxnId="{AA663429-8145-41D9-A59E-D23AB9EC198A}">
      <dgm:prSet/>
      <dgm:spPr/>
      <dgm:t>
        <a:bodyPr/>
        <a:lstStyle/>
        <a:p>
          <a:endParaRPr lang="en-US" sz="2000"/>
        </a:p>
      </dgm:t>
    </dgm:pt>
    <dgm:pt modelId="{5254ED16-10FD-4977-9343-22C4D3F63124}" type="sibTrans" cxnId="{AA663429-8145-41D9-A59E-D23AB9EC198A}">
      <dgm:prSet/>
      <dgm:spPr/>
      <dgm:t>
        <a:bodyPr/>
        <a:lstStyle/>
        <a:p>
          <a:endParaRPr lang="en-US" sz="2000"/>
        </a:p>
      </dgm:t>
    </dgm:pt>
    <dgm:pt modelId="{1BC79949-1F7E-413F-9238-6C4ACE4D17A9}">
      <dgm:prSet custT="1"/>
      <dgm:spPr/>
      <dgm:t>
        <a:bodyPr/>
        <a:lstStyle/>
        <a:p>
          <a:r>
            <a:rPr lang="en-US" sz="1600"/>
            <a:t>"Population" feature indicates an outlier that affects the plot.</a:t>
          </a:r>
        </a:p>
      </dgm:t>
    </dgm:pt>
    <dgm:pt modelId="{3BF35A64-2BB1-4B94-8306-B0657D746E60}" type="parTrans" cxnId="{99FE7EA6-AF53-4C95-8005-9DAC803E93AE}">
      <dgm:prSet/>
      <dgm:spPr/>
      <dgm:t>
        <a:bodyPr/>
        <a:lstStyle/>
        <a:p>
          <a:endParaRPr lang="en-US" sz="2000"/>
        </a:p>
      </dgm:t>
    </dgm:pt>
    <dgm:pt modelId="{0645F887-76BD-4D11-B2F8-01BA5FF10C2D}" type="sibTrans" cxnId="{99FE7EA6-AF53-4C95-8005-9DAC803E93AE}">
      <dgm:prSet/>
      <dgm:spPr/>
      <dgm:t>
        <a:bodyPr/>
        <a:lstStyle/>
        <a:p>
          <a:endParaRPr lang="en-US" sz="2000"/>
        </a:p>
      </dgm:t>
    </dgm:pt>
    <dgm:pt modelId="{65175DDB-6987-484C-A8A0-96A4A26F19CB}">
      <dgm:prSet custT="1"/>
      <dgm:spPr/>
      <dgm:t>
        <a:bodyPr/>
        <a:lstStyle/>
        <a:p>
          <a:r>
            <a:rPr lang="en-US" sz="1600"/>
            <a:t>"Total_rooms" and "median_income" have a slight possibility of outlier data points.</a:t>
          </a:r>
        </a:p>
      </dgm:t>
    </dgm:pt>
    <dgm:pt modelId="{EC9699D9-296D-4432-A749-0824FE36109E}" type="parTrans" cxnId="{B5C5B6FA-A53B-42A8-9FF2-813CA27E03A8}">
      <dgm:prSet/>
      <dgm:spPr/>
      <dgm:t>
        <a:bodyPr/>
        <a:lstStyle/>
        <a:p>
          <a:endParaRPr lang="en-US" sz="2000"/>
        </a:p>
      </dgm:t>
    </dgm:pt>
    <dgm:pt modelId="{CA23B6A1-8998-48AB-91A4-E9D4FF888A1D}" type="sibTrans" cxnId="{B5C5B6FA-A53B-42A8-9FF2-813CA27E03A8}">
      <dgm:prSet/>
      <dgm:spPr/>
      <dgm:t>
        <a:bodyPr/>
        <a:lstStyle/>
        <a:p>
          <a:endParaRPr lang="en-US" sz="2000"/>
        </a:p>
      </dgm:t>
    </dgm:pt>
    <dgm:pt modelId="{5036D302-FEFC-764F-8622-BDCEB5FFEF18}" type="pres">
      <dgm:prSet presAssocID="{EA8A38AE-885A-4BE4-B8B0-304146467779}" presName="vert0" presStyleCnt="0">
        <dgm:presLayoutVars>
          <dgm:dir/>
          <dgm:animOne val="branch"/>
          <dgm:animLvl val="lvl"/>
        </dgm:presLayoutVars>
      </dgm:prSet>
      <dgm:spPr/>
    </dgm:pt>
    <dgm:pt modelId="{14079A37-4085-714A-9CD9-1E79625A3741}" type="pres">
      <dgm:prSet presAssocID="{2210D284-0F8D-487B-956E-4CF988C30B96}" presName="thickLine" presStyleLbl="alignNode1" presStyleIdx="0" presStyleCnt="9"/>
      <dgm:spPr/>
    </dgm:pt>
    <dgm:pt modelId="{563B9C61-E246-3644-A82A-8CA2AA838000}" type="pres">
      <dgm:prSet presAssocID="{2210D284-0F8D-487B-956E-4CF988C30B96}" presName="horz1" presStyleCnt="0"/>
      <dgm:spPr/>
    </dgm:pt>
    <dgm:pt modelId="{092020FF-5496-7A4B-B294-3204AF401CAA}" type="pres">
      <dgm:prSet presAssocID="{2210D284-0F8D-487B-956E-4CF988C30B96}" presName="tx1" presStyleLbl="revTx" presStyleIdx="0" presStyleCnt="9"/>
      <dgm:spPr/>
    </dgm:pt>
    <dgm:pt modelId="{CD598CAD-ECDE-CA41-8292-31D40E9DCDDB}" type="pres">
      <dgm:prSet presAssocID="{2210D284-0F8D-487B-956E-4CF988C30B96}" presName="vert1" presStyleCnt="0"/>
      <dgm:spPr/>
    </dgm:pt>
    <dgm:pt modelId="{7C9A422A-1F15-554C-83F6-F673C7004CC4}" type="pres">
      <dgm:prSet presAssocID="{2D88B990-E89A-4638-8659-EC3DE7801FCA}" presName="thickLine" presStyleLbl="alignNode1" presStyleIdx="1" presStyleCnt="9"/>
      <dgm:spPr/>
    </dgm:pt>
    <dgm:pt modelId="{EB64BE51-CD6E-B24E-8AF0-104C4980FEE0}" type="pres">
      <dgm:prSet presAssocID="{2D88B990-E89A-4638-8659-EC3DE7801FCA}" presName="horz1" presStyleCnt="0"/>
      <dgm:spPr/>
    </dgm:pt>
    <dgm:pt modelId="{8AD266C2-FD71-EE46-A67C-1E7CED77973B}" type="pres">
      <dgm:prSet presAssocID="{2D88B990-E89A-4638-8659-EC3DE7801FCA}" presName="tx1" presStyleLbl="revTx" presStyleIdx="1" presStyleCnt="9"/>
      <dgm:spPr/>
    </dgm:pt>
    <dgm:pt modelId="{5B82045B-B9E2-6544-AD7A-862D27DB8F33}" type="pres">
      <dgm:prSet presAssocID="{2D88B990-E89A-4638-8659-EC3DE7801FCA}" presName="vert1" presStyleCnt="0"/>
      <dgm:spPr/>
    </dgm:pt>
    <dgm:pt modelId="{F042AE36-3B11-DA4A-B9B3-DB70C3F1D62D}" type="pres">
      <dgm:prSet presAssocID="{3964923D-A084-4821-9CD2-566856BD954C}" presName="thickLine" presStyleLbl="alignNode1" presStyleIdx="2" presStyleCnt="9"/>
      <dgm:spPr/>
    </dgm:pt>
    <dgm:pt modelId="{58BFB121-6DEF-754F-923E-E0923D7AE892}" type="pres">
      <dgm:prSet presAssocID="{3964923D-A084-4821-9CD2-566856BD954C}" presName="horz1" presStyleCnt="0"/>
      <dgm:spPr/>
    </dgm:pt>
    <dgm:pt modelId="{EDFFDC81-A8E3-5949-A50D-992097D7A399}" type="pres">
      <dgm:prSet presAssocID="{3964923D-A084-4821-9CD2-566856BD954C}" presName="tx1" presStyleLbl="revTx" presStyleIdx="2" presStyleCnt="9"/>
      <dgm:spPr/>
    </dgm:pt>
    <dgm:pt modelId="{C1FDA5EC-BFC2-7349-B6B9-E14872BA8621}" type="pres">
      <dgm:prSet presAssocID="{3964923D-A084-4821-9CD2-566856BD954C}" presName="vert1" presStyleCnt="0"/>
      <dgm:spPr/>
    </dgm:pt>
    <dgm:pt modelId="{FCE0616A-7D5C-1240-8CF3-6A4BB361DA11}" type="pres">
      <dgm:prSet presAssocID="{AA0EB143-8119-4A1C-B902-691C5B0BA039}" presName="thickLine" presStyleLbl="alignNode1" presStyleIdx="3" presStyleCnt="9"/>
      <dgm:spPr/>
    </dgm:pt>
    <dgm:pt modelId="{20D1C503-115E-EF4A-B05F-E4E9B4B6EB00}" type="pres">
      <dgm:prSet presAssocID="{AA0EB143-8119-4A1C-B902-691C5B0BA039}" presName="horz1" presStyleCnt="0"/>
      <dgm:spPr/>
    </dgm:pt>
    <dgm:pt modelId="{7CD6B513-C242-2945-B4E4-8BACF6A579B9}" type="pres">
      <dgm:prSet presAssocID="{AA0EB143-8119-4A1C-B902-691C5B0BA039}" presName="tx1" presStyleLbl="revTx" presStyleIdx="3" presStyleCnt="9"/>
      <dgm:spPr/>
    </dgm:pt>
    <dgm:pt modelId="{2942A48E-6CE8-F14B-AB32-C5D1C5FDCD3B}" type="pres">
      <dgm:prSet presAssocID="{AA0EB143-8119-4A1C-B902-691C5B0BA039}" presName="vert1" presStyleCnt="0"/>
      <dgm:spPr/>
    </dgm:pt>
    <dgm:pt modelId="{91B0FD7C-2646-A04D-8EDE-239430F10F00}" type="pres">
      <dgm:prSet presAssocID="{D932506C-E883-42A0-A4AA-90AE14C3A700}" presName="thickLine" presStyleLbl="alignNode1" presStyleIdx="4" presStyleCnt="9"/>
      <dgm:spPr/>
    </dgm:pt>
    <dgm:pt modelId="{E0411EE5-8E72-4F4D-B70E-0409889C569E}" type="pres">
      <dgm:prSet presAssocID="{D932506C-E883-42A0-A4AA-90AE14C3A700}" presName="horz1" presStyleCnt="0"/>
      <dgm:spPr/>
    </dgm:pt>
    <dgm:pt modelId="{7B13495D-E1B4-2E43-8D26-71F807FF8A07}" type="pres">
      <dgm:prSet presAssocID="{D932506C-E883-42A0-A4AA-90AE14C3A700}" presName="tx1" presStyleLbl="revTx" presStyleIdx="4" presStyleCnt="9"/>
      <dgm:spPr/>
    </dgm:pt>
    <dgm:pt modelId="{C746F7DE-6061-A640-9EC2-153B0769E333}" type="pres">
      <dgm:prSet presAssocID="{D932506C-E883-42A0-A4AA-90AE14C3A700}" presName="vert1" presStyleCnt="0"/>
      <dgm:spPr/>
    </dgm:pt>
    <dgm:pt modelId="{AB111E3F-F441-9748-861A-35454054CEDB}" type="pres">
      <dgm:prSet presAssocID="{177FDFC5-B574-4DA7-89EF-F6D43155F0F0}" presName="thickLine" presStyleLbl="alignNode1" presStyleIdx="5" presStyleCnt="9"/>
      <dgm:spPr/>
    </dgm:pt>
    <dgm:pt modelId="{B01166BE-DD0A-5342-AB78-29E07637F0A0}" type="pres">
      <dgm:prSet presAssocID="{177FDFC5-B574-4DA7-89EF-F6D43155F0F0}" presName="horz1" presStyleCnt="0"/>
      <dgm:spPr/>
    </dgm:pt>
    <dgm:pt modelId="{E60047A1-C92F-E04B-9F47-7F196735E077}" type="pres">
      <dgm:prSet presAssocID="{177FDFC5-B574-4DA7-89EF-F6D43155F0F0}" presName="tx1" presStyleLbl="revTx" presStyleIdx="5" presStyleCnt="9"/>
      <dgm:spPr/>
    </dgm:pt>
    <dgm:pt modelId="{C19B54A4-00AD-4B4D-9149-C98D83355B81}" type="pres">
      <dgm:prSet presAssocID="{177FDFC5-B574-4DA7-89EF-F6D43155F0F0}" presName="vert1" presStyleCnt="0"/>
      <dgm:spPr/>
    </dgm:pt>
    <dgm:pt modelId="{37FDCBCC-53D4-314D-AEA1-0853F32515BD}" type="pres">
      <dgm:prSet presAssocID="{5C325DB8-355B-4587-B3DA-4EAA9C3E9FB4}" presName="thickLine" presStyleLbl="alignNode1" presStyleIdx="6" presStyleCnt="9"/>
      <dgm:spPr/>
    </dgm:pt>
    <dgm:pt modelId="{25DBFA9E-4FE1-4147-A10E-6001C7689D55}" type="pres">
      <dgm:prSet presAssocID="{5C325DB8-355B-4587-B3DA-4EAA9C3E9FB4}" presName="horz1" presStyleCnt="0"/>
      <dgm:spPr/>
    </dgm:pt>
    <dgm:pt modelId="{90DA65BE-0F78-3B4E-93A0-209267CBB640}" type="pres">
      <dgm:prSet presAssocID="{5C325DB8-355B-4587-B3DA-4EAA9C3E9FB4}" presName="tx1" presStyleLbl="revTx" presStyleIdx="6" presStyleCnt="9"/>
      <dgm:spPr/>
    </dgm:pt>
    <dgm:pt modelId="{DAE9EC16-75A8-B749-864D-18E9A779BCE5}" type="pres">
      <dgm:prSet presAssocID="{5C325DB8-355B-4587-B3DA-4EAA9C3E9FB4}" presName="vert1" presStyleCnt="0"/>
      <dgm:spPr/>
    </dgm:pt>
    <dgm:pt modelId="{6919687C-0FE4-3E43-B565-53B8BC8BD526}" type="pres">
      <dgm:prSet presAssocID="{1BC79949-1F7E-413F-9238-6C4ACE4D17A9}" presName="thickLine" presStyleLbl="alignNode1" presStyleIdx="7" presStyleCnt="9"/>
      <dgm:spPr/>
    </dgm:pt>
    <dgm:pt modelId="{B6920262-D168-4247-8DA9-88A33BA8EA89}" type="pres">
      <dgm:prSet presAssocID="{1BC79949-1F7E-413F-9238-6C4ACE4D17A9}" presName="horz1" presStyleCnt="0"/>
      <dgm:spPr/>
    </dgm:pt>
    <dgm:pt modelId="{8D9BD739-0349-744B-8D4F-7905B575C157}" type="pres">
      <dgm:prSet presAssocID="{1BC79949-1F7E-413F-9238-6C4ACE4D17A9}" presName="tx1" presStyleLbl="revTx" presStyleIdx="7" presStyleCnt="9"/>
      <dgm:spPr/>
    </dgm:pt>
    <dgm:pt modelId="{0A4A54BF-3CB1-B54F-BC08-97A48E3C9000}" type="pres">
      <dgm:prSet presAssocID="{1BC79949-1F7E-413F-9238-6C4ACE4D17A9}" presName="vert1" presStyleCnt="0"/>
      <dgm:spPr/>
    </dgm:pt>
    <dgm:pt modelId="{AD3301F6-A96C-0F43-AA32-F913B829FC3C}" type="pres">
      <dgm:prSet presAssocID="{65175DDB-6987-484C-A8A0-96A4A26F19CB}" presName="thickLine" presStyleLbl="alignNode1" presStyleIdx="8" presStyleCnt="9"/>
      <dgm:spPr/>
    </dgm:pt>
    <dgm:pt modelId="{F0329736-F786-3C4F-97FE-ADE861277DDA}" type="pres">
      <dgm:prSet presAssocID="{65175DDB-6987-484C-A8A0-96A4A26F19CB}" presName="horz1" presStyleCnt="0"/>
      <dgm:spPr/>
    </dgm:pt>
    <dgm:pt modelId="{089F17BF-1211-5948-B8A5-ADCE18966F57}" type="pres">
      <dgm:prSet presAssocID="{65175DDB-6987-484C-A8A0-96A4A26F19CB}" presName="tx1" presStyleLbl="revTx" presStyleIdx="8" presStyleCnt="9"/>
      <dgm:spPr/>
    </dgm:pt>
    <dgm:pt modelId="{A30769E4-244A-A643-9C87-3DA1E8E2A0DC}" type="pres">
      <dgm:prSet presAssocID="{65175DDB-6987-484C-A8A0-96A4A26F19CB}" presName="vert1" presStyleCnt="0"/>
      <dgm:spPr/>
    </dgm:pt>
  </dgm:ptLst>
  <dgm:cxnLst>
    <dgm:cxn modelId="{218FBC05-F1FA-49F2-AA36-496DAF54D825}" srcId="{EA8A38AE-885A-4BE4-B8B0-304146467779}" destId="{3964923D-A084-4821-9CD2-566856BD954C}" srcOrd="2" destOrd="0" parTransId="{0AB70559-E848-4CD0-AE6D-F89421568A17}" sibTransId="{1C2DFC80-C915-45C7-9205-9F49CB2E8EF1}"/>
    <dgm:cxn modelId="{99C53715-06B6-3345-B7C6-1D891F6F4412}" type="presOf" srcId="{3964923D-A084-4821-9CD2-566856BD954C}" destId="{EDFFDC81-A8E3-5949-A50D-992097D7A399}" srcOrd="0" destOrd="0" presId="urn:microsoft.com/office/officeart/2008/layout/LinedList"/>
    <dgm:cxn modelId="{AA663429-8145-41D9-A59E-D23AB9EC198A}" srcId="{EA8A38AE-885A-4BE4-B8B0-304146467779}" destId="{5C325DB8-355B-4587-B3DA-4EAA9C3E9FB4}" srcOrd="6" destOrd="0" parTransId="{D44C458B-0AFD-4E53-9ED6-EAFA4A26BECA}" sibTransId="{5254ED16-10FD-4977-9343-22C4D3F63124}"/>
    <dgm:cxn modelId="{8A252D41-0BF2-1D41-8A25-390C19699F8C}" type="presOf" srcId="{2210D284-0F8D-487B-956E-4CF988C30B96}" destId="{092020FF-5496-7A4B-B294-3204AF401CAA}" srcOrd="0" destOrd="0" presId="urn:microsoft.com/office/officeart/2008/layout/LinedList"/>
    <dgm:cxn modelId="{89D2ED49-E56D-0942-B702-B4D4339391F7}" type="presOf" srcId="{5C325DB8-355B-4587-B3DA-4EAA9C3E9FB4}" destId="{90DA65BE-0F78-3B4E-93A0-209267CBB640}" srcOrd="0" destOrd="0" presId="urn:microsoft.com/office/officeart/2008/layout/LinedList"/>
    <dgm:cxn modelId="{36D53C56-E97D-504A-9C11-D506AB8E479C}" type="presOf" srcId="{177FDFC5-B574-4DA7-89EF-F6D43155F0F0}" destId="{E60047A1-C92F-E04B-9F47-7F196735E077}" srcOrd="0" destOrd="0" presId="urn:microsoft.com/office/officeart/2008/layout/LinedList"/>
    <dgm:cxn modelId="{A1BF9E5B-0BC0-4B43-8557-9810BA1D5525}" srcId="{EA8A38AE-885A-4BE4-B8B0-304146467779}" destId="{D932506C-E883-42A0-A4AA-90AE14C3A700}" srcOrd="4" destOrd="0" parTransId="{D539F484-A46D-4F91-8652-FB4961B3E854}" sibTransId="{1E3D2B5A-ECF6-4918-A01B-1A59606349C1}"/>
    <dgm:cxn modelId="{0244DB6F-3249-42F7-AEE6-9D466B7D0F5F}" srcId="{EA8A38AE-885A-4BE4-B8B0-304146467779}" destId="{2210D284-0F8D-487B-956E-4CF988C30B96}" srcOrd="0" destOrd="0" parTransId="{C0E0955B-5CEC-49B7-83EC-3DE793D50088}" sibTransId="{B49D8A25-DE37-4E33-ACFE-67E77DCD5A21}"/>
    <dgm:cxn modelId="{303A6377-2396-DD4D-B1CA-A68DCC68924A}" type="presOf" srcId="{D932506C-E883-42A0-A4AA-90AE14C3A700}" destId="{7B13495D-E1B4-2E43-8D26-71F807FF8A07}" srcOrd="0" destOrd="0" presId="urn:microsoft.com/office/officeart/2008/layout/LinedList"/>
    <dgm:cxn modelId="{91B1C688-F985-44F1-933D-86FD0F38527A}" srcId="{EA8A38AE-885A-4BE4-B8B0-304146467779}" destId="{2D88B990-E89A-4638-8659-EC3DE7801FCA}" srcOrd="1" destOrd="0" parTransId="{6E338C80-7DF3-429A-9035-2E9D29474AAE}" sibTransId="{A811A5DA-EEB9-4D01-AE07-3B3533DFAB04}"/>
    <dgm:cxn modelId="{C5244798-309F-4A43-A937-42CE63993B74}" srcId="{EA8A38AE-885A-4BE4-B8B0-304146467779}" destId="{AA0EB143-8119-4A1C-B902-691C5B0BA039}" srcOrd="3" destOrd="0" parTransId="{49BE909A-B180-4228-BAAA-B8AF0D13FD4A}" sibTransId="{B049AA28-7A86-44AC-8412-6D653CCD560B}"/>
    <dgm:cxn modelId="{99FE7EA6-AF53-4C95-8005-9DAC803E93AE}" srcId="{EA8A38AE-885A-4BE4-B8B0-304146467779}" destId="{1BC79949-1F7E-413F-9238-6C4ACE4D17A9}" srcOrd="7" destOrd="0" parTransId="{3BF35A64-2BB1-4B94-8306-B0657D746E60}" sibTransId="{0645F887-76BD-4D11-B2F8-01BA5FF10C2D}"/>
    <dgm:cxn modelId="{B17BE9B9-4C16-BF42-9681-D02F51DED096}" type="presOf" srcId="{EA8A38AE-885A-4BE4-B8B0-304146467779}" destId="{5036D302-FEFC-764F-8622-BDCEB5FFEF18}" srcOrd="0" destOrd="0" presId="urn:microsoft.com/office/officeart/2008/layout/LinedList"/>
    <dgm:cxn modelId="{0DC7E1BB-1554-7A49-AC69-FB3A8C49255B}" type="presOf" srcId="{AA0EB143-8119-4A1C-B902-691C5B0BA039}" destId="{7CD6B513-C242-2945-B4E4-8BACF6A579B9}" srcOrd="0" destOrd="0" presId="urn:microsoft.com/office/officeart/2008/layout/LinedList"/>
    <dgm:cxn modelId="{D2AFECC1-44C7-4570-9E78-63CFDAA8A1D8}" srcId="{EA8A38AE-885A-4BE4-B8B0-304146467779}" destId="{177FDFC5-B574-4DA7-89EF-F6D43155F0F0}" srcOrd="5" destOrd="0" parTransId="{9DA3D8AE-1C0B-4003-B803-92A29CC11B0A}" sibTransId="{6C138AB8-BD54-4851-9694-70CF247A82A3}"/>
    <dgm:cxn modelId="{57A21DD1-6295-1249-9FEA-48C9C4373F89}" type="presOf" srcId="{1BC79949-1F7E-413F-9238-6C4ACE4D17A9}" destId="{8D9BD739-0349-744B-8D4F-7905B575C157}" srcOrd="0" destOrd="0" presId="urn:microsoft.com/office/officeart/2008/layout/LinedList"/>
    <dgm:cxn modelId="{D94EF3D9-35D8-2D4C-B867-1CC21EE0AE61}" type="presOf" srcId="{65175DDB-6987-484C-A8A0-96A4A26F19CB}" destId="{089F17BF-1211-5948-B8A5-ADCE18966F57}" srcOrd="0" destOrd="0" presId="urn:microsoft.com/office/officeart/2008/layout/LinedList"/>
    <dgm:cxn modelId="{153F83F6-5310-ED49-903F-648A6405FB11}" type="presOf" srcId="{2D88B990-E89A-4638-8659-EC3DE7801FCA}" destId="{8AD266C2-FD71-EE46-A67C-1E7CED77973B}" srcOrd="0" destOrd="0" presId="urn:microsoft.com/office/officeart/2008/layout/LinedList"/>
    <dgm:cxn modelId="{B5C5B6FA-A53B-42A8-9FF2-813CA27E03A8}" srcId="{EA8A38AE-885A-4BE4-B8B0-304146467779}" destId="{65175DDB-6987-484C-A8A0-96A4A26F19CB}" srcOrd="8" destOrd="0" parTransId="{EC9699D9-296D-4432-A749-0824FE36109E}" sibTransId="{CA23B6A1-8998-48AB-91A4-E9D4FF888A1D}"/>
    <dgm:cxn modelId="{274F7469-3506-B24C-9B9E-823EA6DA362F}" type="presParOf" srcId="{5036D302-FEFC-764F-8622-BDCEB5FFEF18}" destId="{14079A37-4085-714A-9CD9-1E79625A3741}" srcOrd="0" destOrd="0" presId="urn:microsoft.com/office/officeart/2008/layout/LinedList"/>
    <dgm:cxn modelId="{A133E20B-4649-3C46-A6A7-B4D9ACB06C5B}" type="presParOf" srcId="{5036D302-FEFC-764F-8622-BDCEB5FFEF18}" destId="{563B9C61-E246-3644-A82A-8CA2AA838000}" srcOrd="1" destOrd="0" presId="urn:microsoft.com/office/officeart/2008/layout/LinedList"/>
    <dgm:cxn modelId="{AEA4E450-DA3A-7144-BB09-756F9A209B4B}" type="presParOf" srcId="{563B9C61-E246-3644-A82A-8CA2AA838000}" destId="{092020FF-5496-7A4B-B294-3204AF401CAA}" srcOrd="0" destOrd="0" presId="urn:microsoft.com/office/officeart/2008/layout/LinedList"/>
    <dgm:cxn modelId="{FC68B1E8-F49E-3640-A849-DEC47F8536B3}" type="presParOf" srcId="{563B9C61-E246-3644-A82A-8CA2AA838000}" destId="{CD598CAD-ECDE-CA41-8292-31D40E9DCDDB}" srcOrd="1" destOrd="0" presId="urn:microsoft.com/office/officeart/2008/layout/LinedList"/>
    <dgm:cxn modelId="{0657219B-51CC-9045-BDAC-D57C427C0541}" type="presParOf" srcId="{5036D302-FEFC-764F-8622-BDCEB5FFEF18}" destId="{7C9A422A-1F15-554C-83F6-F673C7004CC4}" srcOrd="2" destOrd="0" presId="urn:microsoft.com/office/officeart/2008/layout/LinedList"/>
    <dgm:cxn modelId="{24A5641F-4BDF-9249-9C87-BBB9FA36CA74}" type="presParOf" srcId="{5036D302-FEFC-764F-8622-BDCEB5FFEF18}" destId="{EB64BE51-CD6E-B24E-8AF0-104C4980FEE0}" srcOrd="3" destOrd="0" presId="urn:microsoft.com/office/officeart/2008/layout/LinedList"/>
    <dgm:cxn modelId="{1094AC6D-3625-DE4E-A42E-89716BB41B63}" type="presParOf" srcId="{EB64BE51-CD6E-B24E-8AF0-104C4980FEE0}" destId="{8AD266C2-FD71-EE46-A67C-1E7CED77973B}" srcOrd="0" destOrd="0" presId="urn:microsoft.com/office/officeart/2008/layout/LinedList"/>
    <dgm:cxn modelId="{333ABAB5-1B9D-7C4F-9D57-B1C83737E275}" type="presParOf" srcId="{EB64BE51-CD6E-B24E-8AF0-104C4980FEE0}" destId="{5B82045B-B9E2-6544-AD7A-862D27DB8F33}" srcOrd="1" destOrd="0" presId="urn:microsoft.com/office/officeart/2008/layout/LinedList"/>
    <dgm:cxn modelId="{14A2744F-890C-E849-A71D-0E57B2EE031A}" type="presParOf" srcId="{5036D302-FEFC-764F-8622-BDCEB5FFEF18}" destId="{F042AE36-3B11-DA4A-B9B3-DB70C3F1D62D}" srcOrd="4" destOrd="0" presId="urn:microsoft.com/office/officeart/2008/layout/LinedList"/>
    <dgm:cxn modelId="{7DBECFAE-A77C-7B4E-AAC5-2D5FAE678E2D}" type="presParOf" srcId="{5036D302-FEFC-764F-8622-BDCEB5FFEF18}" destId="{58BFB121-6DEF-754F-923E-E0923D7AE892}" srcOrd="5" destOrd="0" presId="urn:microsoft.com/office/officeart/2008/layout/LinedList"/>
    <dgm:cxn modelId="{B73E8B59-78F3-304E-B488-2544EF970ABA}" type="presParOf" srcId="{58BFB121-6DEF-754F-923E-E0923D7AE892}" destId="{EDFFDC81-A8E3-5949-A50D-992097D7A399}" srcOrd="0" destOrd="0" presId="urn:microsoft.com/office/officeart/2008/layout/LinedList"/>
    <dgm:cxn modelId="{505D73C1-3882-AD4B-A9F3-CE7E8DDD6883}" type="presParOf" srcId="{58BFB121-6DEF-754F-923E-E0923D7AE892}" destId="{C1FDA5EC-BFC2-7349-B6B9-E14872BA8621}" srcOrd="1" destOrd="0" presId="urn:microsoft.com/office/officeart/2008/layout/LinedList"/>
    <dgm:cxn modelId="{C6CE057A-C75A-624C-B8AF-AB854417DD0C}" type="presParOf" srcId="{5036D302-FEFC-764F-8622-BDCEB5FFEF18}" destId="{FCE0616A-7D5C-1240-8CF3-6A4BB361DA11}" srcOrd="6" destOrd="0" presId="urn:microsoft.com/office/officeart/2008/layout/LinedList"/>
    <dgm:cxn modelId="{F5720DCC-FF68-BD44-A301-9588B5CDCE26}" type="presParOf" srcId="{5036D302-FEFC-764F-8622-BDCEB5FFEF18}" destId="{20D1C503-115E-EF4A-B05F-E4E9B4B6EB00}" srcOrd="7" destOrd="0" presId="urn:microsoft.com/office/officeart/2008/layout/LinedList"/>
    <dgm:cxn modelId="{ABDC789C-ABB1-7740-9683-D721DF207A45}" type="presParOf" srcId="{20D1C503-115E-EF4A-B05F-E4E9B4B6EB00}" destId="{7CD6B513-C242-2945-B4E4-8BACF6A579B9}" srcOrd="0" destOrd="0" presId="urn:microsoft.com/office/officeart/2008/layout/LinedList"/>
    <dgm:cxn modelId="{2F1A26D1-4CCB-F944-B6A6-8FEC31CF2D9F}" type="presParOf" srcId="{20D1C503-115E-EF4A-B05F-E4E9B4B6EB00}" destId="{2942A48E-6CE8-F14B-AB32-C5D1C5FDCD3B}" srcOrd="1" destOrd="0" presId="urn:microsoft.com/office/officeart/2008/layout/LinedList"/>
    <dgm:cxn modelId="{26190FA0-BABB-824D-A7D7-E966552C46D5}" type="presParOf" srcId="{5036D302-FEFC-764F-8622-BDCEB5FFEF18}" destId="{91B0FD7C-2646-A04D-8EDE-239430F10F00}" srcOrd="8" destOrd="0" presId="urn:microsoft.com/office/officeart/2008/layout/LinedList"/>
    <dgm:cxn modelId="{2B517B91-13FF-F940-AA5C-7A69A3DBC8BA}" type="presParOf" srcId="{5036D302-FEFC-764F-8622-BDCEB5FFEF18}" destId="{E0411EE5-8E72-4F4D-B70E-0409889C569E}" srcOrd="9" destOrd="0" presId="urn:microsoft.com/office/officeart/2008/layout/LinedList"/>
    <dgm:cxn modelId="{D598DC62-60BE-714F-A195-FA7C277B30BC}" type="presParOf" srcId="{E0411EE5-8E72-4F4D-B70E-0409889C569E}" destId="{7B13495D-E1B4-2E43-8D26-71F807FF8A07}" srcOrd="0" destOrd="0" presId="urn:microsoft.com/office/officeart/2008/layout/LinedList"/>
    <dgm:cxn modelId="{CCDBF833-B815-E543-B83F-A554A336B92E}" type="presParOf" srcId="{E0411EE5-8E72-4F4D-B70E-0409889C569E}" destId="{C746F7DE-6061-A640-9EC2-153B0769E333}" srcOrd="1" destOrd="0" presId="urn:microsoft.com/office/officeart/2008/layout/LinedList"/>
    <dgm:cxn modelId="{86C19544-0EE5-A34C-8667-7955D9662C95}" type="presParOf" srcId="{5036D302-FEFC-764F-8622-BDCEB5FFEF18}" destId="{AB111E3F-F441-9748-861A-35454054CEDB}" srcOrd="10" destOrd="0" presId="urn:microsoft.com/office/officeart/2008/layout/LinedList"/>
    <dgm:cxn modelId="{2E2447F5-03D2-0D41-9BBD-1998A38ECF09}" type="presParOf" srcId="{5036D302-FEFC-764F-8622-BDCEB5FFEF18}" destId="{B01166BE-DD0A-5342-AB78-29E07637F0A0}" srcOrd="11" destOrd="0" presId="urn:microsoft.com/office/officeart/2008/layout/LinedList"/>
    <dgm:cxn modelId="{B626B47C-D954-3D4B-96B1-DD562DAF1220}" type="presParOf" srcId="{B01166BE-DD0A-5342-AB78-29E07637F0A0}" destId="{E60047A1-C92F-E04B-9F47-7F196735E077}" srcOrd="0" destOrd="0" presId="urn:microsoft.com/office/officeart/2008/layout/LinedList"/>
    <dgm:cxn modelId="{6FF395CA-ED8C-024F-9F1B-254A27B5C109}" type="presParOf" srcId="{B01166BE-DD0A-5342-AB78-29E07637F0A0}" destId="{C19B54A4-00AD-4B4D-9149-C98D83355B81}" srcOrd="1" destOrd="0" presId="urn:microsoft.com/office/officeart/2008/layout/LinedList"/>
    <dgm:cxn modelId="{FDEEBBDB-8EDE-3B49-A675-B3150D797DBA}" type="presParOf" srcId="{5036D302-FEFC-764F-8622-BDCEB5FFEF18}" destId="{37FDCBCC-53D4-314D-AEA1-0853F32515BD}" srcOrd="12" destOrd="0" presId="urn:microsoft.com/office/officeart/2008/layout/LinedList"/>
    <dgm:cxn modelId="{7712AC2F-4CDD-C744-9DD5-637B48935405}" type="presParOf" srcId="{5036D302-FEFC-764F-8622-BDCEB5FFEF18}" destId="{25DBFA9E-4FE1-4147-A10E-6001C7689D55}" srcOrd="13" destOrd="0" presId="urn:microsoft.com/office/officeart/2008/layout/LinedList"/>
    <dgm:cxn modelId="{6AB2CF7A-44D5-9143-809E-B0A29067CC5B}" type="presParOf" srcId="{25DBFA9E-4FE1-4147-A10E-6001C7689D55}" destId="{90DA65BE-0F78-3B4E-93A0-209267CBB640}" srcOrd="0" destOrd="0" presId="urn:microsoft.com/office/officeart/2008/layout/LinedList"/>
    <dgm:cxn modelId="{0DE7BDE6-9146-1349-A5E3-0D67CC2EF64F}" type="presParOf" srcId="{25DBFA9E-4FE1-4147-A10E-6001C7689D55}" destId="{DAE9EC16-75A8-B749-864D-18E9A779BCE5}" srcOrd="1" destOrd="0" presId="urn:microsoft.com/office/officeart/2008/layout/LinedList"/>
    <dgm:cxn modelId="{DBAE5053-543D-3044-847F-B125F93754AA}" type="presParOf" srcId="{5036D302-FEFC-764F-8622-BDCEB5FFEF18}" destId="{6919687C-0FE4-3E43-B565-53B8BC8BD526}" srcOrd="14" destOrd="0" presId="urn:microsoft.com/office/officeart/2008/layout/LinedList"/>
    <dgm:cxn modelId="{94B33301-1EE4-9545-BD26-F3B39ACA27C4}" type="presParOf" srcId="{5036D302-FEFC-764F-8622-BDCEB5FFEF18}" destId="{B6920262-D168-4247-8DA9-88A33BA8EA89}" srcOrd="15" destOrd="0" presId="urn:microsoft.com/office/officeart/2008/layout/LinedList"/>
    <dgm:cxn modelId="{43C016A6-29D0-6844-9D95-80215126E260}" type="presParOf" srcId="{B6920262-D168-4247-8DA9-88A33BA8EA89}" destId="{8D9BD739-0349-744B-8D4F-7905B575C157}" srcOrd="0" destOrd="0" presId="urn:microsoft.com/office/officeart/2008/layout/LinedList"/>
    <dgm:cxn modelId="{591E09B1-2F7B-6A44-B8C9-516DAA8A90A0}" type="presParOf" srcId="{B6920262-D168-4247-8DA9-88A33BA8EA89}" destId="{0A4A54BF-3CB1-B54F-BC08-97A48E3C9000}" srcOrd="1" destOrd="0" presId="urn:microsoft.com/office/officeart/2008/layout/LinedList"/>
    <dgm:cxn modelId="{AD1BD844-E139-604B-9837-26548E3D69FE}" type="presParOf" srcId="{5036D302-FEFC-764F-8622-BDCEB5FFEF18}" destId="{AD3301F6-A96C-0F43-AA32-F913B829FC3C}" srcOrd="16" destOrd="0" presId="urn:microsoft.com/office/officeart/2008/layout/LinedList"/>
    <dgm:cxn modelId="{5B4C9943-A5E2-2341-BE3B-52E7D9ACB353}" type="presParOf" srcId="{5036D302-FEFC-764F-8622-BDCEB5FFEF18}" destId="{F0329736-F786-3C4F-97FE-ADE861277DDA}" srcOrd="17" destOrd="0" presId="urn:microsoft.com/office/officeart/2008/layout/LinedList"/>
    <dgm:cxn modelId="{E812D0D1-F003-2141-A198-3B73494F12DD}" type="presParOf" srcId="{F0329736-F786-3C4F-97FE-ADE861277DDA}" destId="{089F17BF-1211-5948-B8A5-ADCE18966F57}" srcOrd="0" destOrd="0" presId="urn:microsoft.com/office/officeart/2008/layout/LinedList"/>
    <dgm:cxn modelId="{AD9C99BB-3E16-B143-8B8E-F6C725C8CFEF}" type="presParOf" srcId="{F0329736-F786-3C4F-97FE-ADE861277DDA}" destId="{A30769E4-244A-A643-9C87-3DA1E8E2A0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84444-D5B0-4F7F-8B3B-ED2C5FE4FB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A316E3-0384-4908-BC76-7A2C1CBB42F4}">
      <dgm:prSet/>
      <dgm:spPr/>
      <dgm:t>
        <a:bodyPr/>
        <a:lstStyle/>
        <a:p>
          <a:r>
            <a:rPr lang="en-US"/>
            <a:t>Feature Engineering: Analyze and preprocessing features to extract more meaningful information. This could involve creating new features, scaling features, handling missing values, or transforming variables.</a:t>
          </a:r>
        </a:p>
      </dgm:t>
    </dgm:pt>
    <dgm:pt modelId="{4019DE71-59C5-4406-B393-D0155143B2A7}" type="parTrans" cxnId="{0ABBD8A7-B238-4BC2-BFEA-39399370FCA4}">
      <dgm:prSet/>
      <dgm:spPr/>
      <dgm:t>
        <a:bodyPr/>
        <a:lstStyle/>
        <a:p>
          <a:endParaRPr lang="en-US"/>
        </a:p>
      </dgm:t>
    </dgm:pt>
    <dgm:pt modelId="{60AB7735-D26C-4C5B-BFB3-E49DD264F3D3}" type="sibTrans" cxnId="{0ABBD8A7-B238-4BC2-BFEA-39399370FCA4}">
      <dgm:prSet/>
      <dgm:spPr/>
      <dgm:t>
        <a:bodyPr/>
        <a:lstStyle/>
        <a:p>
          <a:endParaRPr lang="en-US"/>
        </a:p>
      </dgm:t>
    </dgm:pt>
    <dgm:pt modelId="{84EA9C24-0EA3-4733-85CF-CC7654017A48}">
      <dgm:prSet/>
      <dgm:spPr/>
      <dgm:t>
        <a:bodyPr/>
        <a:lstStyle/>
        <a:p>
          <a:r>
            <a:rPr lang="en-US"/>
            <a:t>Hyperparameter Tuning: Adjust the hyperparameters of the models to find better combinations that improve performance.</a:t>
          </a:r>
        </a:p>
      </dgm:t>
    </dgm:pt>
    <dgm:pt modelId="{584E023A-E14E-4CD1-A40A-D9B54EF09DC5}" type="parTrans" cxnId="{FFD1B5E8-15C9-4306-8836-CE304D0CFC3B}">
      <dgm:prSet/>
      <dgm:spPr/>
      <dgm:t>
        <a:bodyPr/>
        <a:lstStyle/>
        <a:p>
          <a:endParaRPr lang="en-US"/>
        </a:p>
      </dgm:t>
    </dgm:pt>
    <dgm:pt modelId="{EEACD9ED-2D59-4A5A-B880-F57B943E1136}" type="sibTrans" cxnId="{FFD1B5E8-15C9-4306-8836-CE304D0CFC3B}">
      <dgm:prSet/>
      <dgm:spPr/>
      <dgm:t>
        <a:bodyPr/>
        <a:lstStyle/>
        <a:p>
          <a:endParaRPr lang="en-US"/>
        </a:p>
      </dgm:t>
    </dgm:pt>
    <dgm:pt modelId="{4937F73E-BAF8-4900-88D1-2950E96F5F01}">
      <dgm:prSet/>
      <dgm:spPr/>
      <dgm:t>
        <a:bodyPr/>
        <a:lstStyle/>
        <a:p>
          <a:r>
            <a:rPr lang="en-US"/>
            <a:t>Ensemble Methods: Implement ensemble techniques such as bagging, boosting, or stacking to combine multiple models for improved performance.</a:t>
          </a:r>
        </a:p>
      </dgm:t>
    </dgm:pt>
    <dgm:pt modelId="{84371B09-1D89-47D7-9D36-E909EA2BEFF1}" type="parTrans" cxnId="{D518F4F2-C3CA-4A53-BE14-996D4969FAAC}">
      <dgm:prSet/>
      <dgm:spPr/>
      <dgm:t>
        <a:bodyPr/>
        <a:lstStyle/>
        <a:p>
          <a:endParaRPr lang="en-US"/>
        </a:p>
      </dgm:t>
    </dgm:pt>
    <dgm:pt modelId="{9A765516-55F0-4315-B405-D21E954540BB}" type="sibTrans" cxnId="{D518F4F2-C3CA-4A53-BE14-996D4969FAAC}">
      <dgm:prSet/>
      <dgm:spPr/>
      <dgm:t>
        <a:bodyPr/>
        <a:lstStyle/>
        <a:p>
          <a:endParaRPr lang="en-US"/>
        </a:p>
      </dgm:t>
    </dgm:pt>
    <dgm:pt modelId="{A30709BB-6BF9-4A51-AC5A-8E878780A78C}">
      <dgm:prSet/>
      <dgm:spPr/>
      <dgm:t>
        <a:bodyPr/>
        <a:lstStyle/>
        <a:p>
          <a:r>
            <a:rPr lang="en-US"/>
            <a:t>Cross-Validation: Ensure robust evaluation of models by using cross-validation techniques to estimate performance on unseen data more accurately. This helps in identifying overfitting and ensures that model generalizes well to new data.</a:t>
          </a:r>
        </a:p>
      </dgm:t>
    </dgm:pt>
    <dgm:pt modelId="{3936B8DB-94CE-4838-B93E-9CCAD58746CC}" type="parTrans" cxnId="{7B16837B-4F62-4C08-BC57-4958AD6822AC}">
      <dgm:prSet/>
      <dgm:spPr/>
      <dgm:t>
        <a:bodyPr/>
        <a:lstStyle/>
        <a:p>
          <a:endParaRPr lang="en-US"/>
        </a:p>
      </dgm:t>
    </dgm:pt>
    <dgm:pt modelId="{406A9405-0038-4160-9622-F7F554487219}" type="sibTrans" cxnId="{7B16837B-4F62-4C08-BC57-4958AD6822AC}">
      <dgm:prSet/>
      <dgm:spPr/>
      <dgm:t>
        <a:bodyPr/>
        <a:lstStyle/>
        <a:p>
          <a:endParaRPr lang="en-US"/>
        </a:p>
      </dgm:t>
    </dgm:pt>
    <dgm:pt modelId="{E55215E0-E529-4746-A358-5E2927095D89}">
      <dgm:prSet/>
      <dgm:spPr/>
      <dgm:t>
        <a:bodyPr/>
        <a:lstStyle/>
        <a:p>
          <a:r>
            <a:rPr lang="en-US"/>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gm:t>
    </dgm:pt>
    <dgm:pt modelId="{C70AD689-5001-4E15-B892-217D215BC2AB}" type="parTrans" cxnId="{65021440-3B88-4EDB-A12A-08F2E2657C19}">
      <dgm:prSet/>
      <dgm:spPr/>
      <dgm:t>
        <a:bodyPr/>
        <a:lstStyle/>
        <a:p>
          <a:endParaRPr lang="en-US"/>
        </a:p>
      </dgm:t>
    </dgm:pt>
    <dgm:pt modelId="{1090F7BE-CA6A-47E8-8583-390E80F3663C}" type="sibTrans" cxnId="{65021440-3B88-4EDB-A12A-08F2E2657C19}">
      <dgm:prSet/>
      <dgm:spPr/>
      <dgm:t>
        <a:bodyPr/>
        <a:lstStyle/>
        <a:p>
          <a:endParaRPr lang="en-US"/>
        </a:p>
      </dgm:t>
    </dgm:pt>
    <dgm:pt modelId="{5683FE61-0839-418B-AD49-80958CA3F60E}" type="pres">
      <dgm:prSet presAssocID="{4D684444-D5B0-4F7F-8B3B-ED2C5FE4FBD9}" presName="root" presStyleCnt="0">
        <dgm:presLayoutVars>
          <dgm:dir/>
          <dgm:resizeHandles val="exact"/>
        </dgm:presLayoutVars>
      </dgm:prSet>
      <dgm:spPr/>
    </dgm:pt>
    <dgm:pt modelId="{02424585-62C6-4B7E-A5B4-4ACF35769242}" type="pres">
      <dgm:prSet presAssocID="{41A316E3-0384-4908-BC76-7A2C1CBB42F4}" presName="compNode" presStyleCnt="0"/>
      <dgm:spPr/>
    </dgm:pt>
    <dgm:pt modelId="{C9DEDF4D-DFAC-4B9C-BE17-090228892B2A}" type="pres">
      <dgm:prSet presAssocID="{41A316E3-0384-4908-BC76-7A2C1CBB42F4}" presName="bgRect" presStyleLbl="bgShp" presStyleIdx="0" presStyleCnt="5"/>
      <dgm:spPr/>
    </dgm:pt>
    <dgm:pt modelId="{522C80A9-E9E9-490C-ADB1-7BD73D5196BD}" type="pres">
      <dgm:prSet presAssocID="{41A316E3-0384-4908-BC76-7A2C1CBB42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4AB9882-BA45-4E64-B67A-323AD8326BC2}" type="pres">
      <dgm:prSet presAssocID="{41A316E3-0384-4908-BC76-7A2C1CBB42F4}" presName="spaceRect" presStyleCnt="0"/>
      <dgm:spPr/>
    </dgm:pt>
    <dgm:pt modelId="{1122A0CC-C401-4DBF-AC6B-948B23F96F5D}" type="pres">
      <dgm:prSet presAssocID="{41A316E3-0384-4908-BC76-7A2C1CBB42F4}" presName="parTx" presStyleLbl="revTx" presStyleIdx="0" presStyleCnt="5">
        <dgm:presLayoutVars>
          <dgm:chMax val="0"/>
          <dgm:chPref val="0"/>
        </dgm:presLayoutVars>
      </dgm:prSet>
      <dgm:spPr/>
    </dgm:pt>
    <dgm:pt modelId="{64BF701D-ADBE-4079-B81A-7855DFFA2C74}" type="pres">
      <dgm:prSet presAssocID="{60AB7735-D26C-4C5B-BFB3-E49DD264F3D3}" presName="sibTrans" presStyleCnt="0"/>
      <dgm:spPr/>
    </dgm:pt>
    <dgm:pt modelId="{71E24352-98E8-4966-AA0E-6E2E12623D2E}" type="pres">
      <dgm:prSet presAssocID="{84EA9C24-0EA3-4733-85CF-CC7654017A48}" presName="compNode" presStyleCnt="0"/>
      <dgm:spPr/>
    </dgm:pt>
    <dgm:pt modelId="{A7038069-2C9B-4A07-99E8-AF2AF804E094}" type="pres">
      <dgm:prSet presAssocID="{84EA9C24-0EA3-4733-85CF-CC7654017A48}" presName="bgRect" presStyleLbl="bgShp" presStyleIdx="1" presStyleCnt="5"/>
      <dgm:spPr/>
    </dgm:pt>
    <dgm:pt modelId="{6870CC71-54A2-4E5A-97CD-ACAB54E2EF28}" type="pres">
      <dgm:prSet presAssocID="{84EA9C24-0EA3-4733-85CF-CC7654017A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1E6AEA1F-8EF8-4F4F-9847-22FAAE4C9BB1}" type="pres">
      <dgm:prSet presAssocID="{84EA9C24-0EA3-4733-85CF-CC7654017A48}" presName="spaceRect" presStyleCnt="0"/>
      <dgm:spPr/>
    </dgm:pt>
    <dgm:pt modelId="{DF0B80AF-A6A3-47CF-AC44-883D99E5E10A}" type="pres">
      <dgm:prSet presAssocID="{84EA9C24-0EA3-4733-85CF-CC7654017A48}" presName="parTx" presStyleLbl="revTx" presStyleIdx="1" presStyleCnt="5">
        <dgm:presLayoutVars>
          <dgm:chMax val="0"/>
          <dgm:chPref val="0"/>
        </dgm:presLayoutVars>
      </dgm:prSet>
      <dgm:spPr/>
    </dgm:pt>
    <dgm:pt modelId="{A8E97C8C-5623-431D-9437-93AE124F83FF}" type="pres">
      <dgm:prSet presAssocID="{EEACD9ED-2D59-4A5A-B880-F57B943E1136}" presName="sibTrans" presStyleCnt="0"/>
      <dgm:spPr/>
    </dgm:pt>
    <dgm:pt modelId="{3AE0920E-6894-446D-BB0C-09B4F0CC04B8}" type="pres">
      <dgm:prSet presAssocID="{4937F73E-BAF8-4900-88D1-2950E96F5F01}" presName="compNode" presStyleCnt="0"/>
      <dgm:spPr/>
    </dgm:pt>
    <dgm:pt modelId="{10B1E1F1-6042-46E7-B263-435B087A8207}" type="pres">
      <dgm:prSet presAssocID="{4937F73E-BAF8-4900-88D1-2950E96F5F01}" presName="bgRect" presStyleLbl="bgShp" presStyleIdx="2" presStyleCnt="5"/>
      <dgm:spPr/>
    </dgm:pt>
    <dgm:pt modelId="{AC89B5C7-0E46-42DF-9E30-D2A1C82DE105}" type="pres">
      <dgm:prSet presAssocID="{4937F73E-BAF8-4900-88D1-2950E96F5F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1584C52-759D-423E-A534-B3DD7ACAF8E2}" type="pres">
      <dgm:prSet presAssocID="{4937F73E-BAF8-4900-88D1-2950E96F5F01}" presName="spaceRect" presStyleCnt="0"/>
      <dgm:spPr/>
    </dgm:pt>
    <dgm:pt modelId="{8C296F9D-0E18-42BF-B837-B74227D92B58}" type="pres">
      <dgm:prSet presAssocID="{4937F73E-BAF8-4900-88D1-2950E96F5F01}" presName="parTx" presStyleLbl="revTx" presStyleIdx="2" presStyleCnt="5">
        <dgm:presLayoutVars>
          <dgm:chMax val="0"/>
          <dgm:chPref val="0"/>
        </dgm:presLayoutVars>
      </dgm:prSet>
      <dgm:spPr/>
    </dgm:pt>
    <dgm:pt modelId="{B9FEC4F1-3227-4594-BC41-8290F24A461A}" type="pres">
      <dgm:prSet presAssocID="{9A765516-55F0-4315-B405-D21E954540BB}" presName="sibTrans" presStyleCnt="0"/>
      <dgm:spPr/>
    </dgm:pt>
    <dgm:pt modelId="{D524F637-E328-4F0E-898B-1BE749C64088}" type="pres">
      <dgm:prSet presAssocID="{A30709BB-6BF9-4A51-AC5A-8E878780A78C}" presName="compNode" presStyleCnt="0"/>
      <dgm:spPr/>
    </dgm:pt>
    <dgm:pt modelId="{BC88C140-BA47-41A3-9540-5C73DFD3B75B}" type="pres">
      <dgm:prSet presAssocID="{A30709BB-6BF9-4A51-AC5A-8E878780A78C}" presName="bgRect" presStyleLbl="bgShp" presStyleIdx="3" presStyleCnt="5"/>
      <dgm:spPr/>
    </dgm:pt>
    <dgm:pt modelId="{BD677233-7B9F-4536-83F0-736F9112458B}" type="pres">
      <dgm:prSet presAssocID="{A30709BB-6BF9-4A51-AC5A-8E878780A7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95FCA66B-AE44-4A93-95AD-390CF8B19592}" type="pres">
      <dgm:prSet presAssocID="{A30709BB-6BF9-4A51-AC5A-8E878780A78C}" presName="spaceRect" presStyleCnt="0"/>
      <dgm:spPr/>
    </dgm:pt>
    <dgm:pt modelId="{3A96F791-92E5-421A-A28A-44C325784E56}" type="pres">
      <dgm:prSet presAssocID="{A30709BB-6BF9-4A51-AC5A-8E878780A78C}" presName="parTx" presStyleLbl="revTx" presStyleIdx="3" presStyleCnt="5">
        <dgm:presLayoutVars>
          <dgm:chMax val="0"/>
          <dgm:chPref val="0"/>
        </dgm:presLayoutVars>
      </dgm:prSet>
      <dgm:spPr/>
    </dgm:pt>
    <dgm:pt modelId="{281BD41F-6764-4709-989A-EE731C7ECFF0}" type="pres">
      <dgm:prSet presAssocID="{406A9405-0038-4160-9622-F7F554487219}" presName="sibTrans" presStyleCnt="0"/>
      <dgm:spPr/>
    </dgm:pt>
    <dgm:pt modelId="{9424D7BA-33C7-4559-8B76-06371BE459E7}" type="pres">
      <dgm:prSet presAssocID="{E55215E0-E529-4746-A358-5E2927095D89}" presName="compNode" presStyleCnt="0"/>
      <dgm:spPr/>
    </dgm:pt>
    <dgm:pt modelId="{E70F9E7F-6EE6-421C-AB92-C22BC15AC679}" type="pres">
      <dgm:prSet presAssocID="{E55215E0-E529-4746-A358-5E2927095D89}" presName="bgRect" presStyleLbl="bgShp" presStyleIdx="4" presStyleCnt="5"/>
      <dgm:spPr/>
    </dgm:pt>
    <dgm:pt modelId="{AE97864D-5AFC-4CA0-A826-064003AE948B}" type="pres">
      <dgm:prSet presAssocID="{E55215E0-E529-4746-A358-5E2927095D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dge scene"/>
        </a:ext>
      </dgm:extLst>
    </dgm:pt>
    <dgm:pt modelId="{A1006314-3C4D-4DE9-84E2-86CC08FC5F16}" type="pres">
      <dgm:prSet presAssocID="{E55215E0-E529-4746-A358-5E2927095D89}" presName="spaceRect" presStyleCnt="0"/>
      <dgm:spPr/>
    </dgm:pt>
    <dgm:pt modelId="{A3C8A7D5-C7E6-4E74-8D29-D140DFBA9B95}" type="pres">
      <dgm:prSet presAssocID="{E55215E0-E529-4746-A358-5E2927095D89}" presName="parTx" presStyleLbl="revTx" presStyleIdx="4" presStyleCnt="5">
        <dgm:presLayoutVars>
          <dgm:chMax val="0"/>
          <dgm:chPref val="0"/>
        </dgm:presLayoutVars>
      </dgm:prSet>
      <dgm:spPr/>
    </dgm:pt>
  </dgm:ptLst>
  <dgm:cxnLst>
    <dgm:cxn modelId="{308CA10D-5DAE-412D-B26E-8EF83ED9189E}" type="presOf" srcId="{E55215E0-E529-4746-A358-5E2927095D89}" destId="{A3C8A7D5-C7E6-4E74-8D29-D140DFBA9B95}" srcOrd="0" destOrd="0" presId="urn:microsoft.com/office/officeart/2018/2/layout/IconVerticalSolidList"/>
    <dgm:cxn modelId="{65021440-3B88-4EDB-A12A-08F2E2657C19}" srcId="{4D684444-D5B0-4F7F-8B3B-ED2C5FE4FBD9}" destId="{E55215E0-E529-4746-A358-5E2927095D89}" srcOrd="4" destOrd="0" parTransId="{C70AD689-5001-4E15-B892-217D215BC2AB}" sibTransId="{1090F7BE-CA6A-47E8-8583-390E80F3663C}"/>
    <dgm:cxn modelId="{6F61915D-7B1D-4066-B06D-2AD272F84CA8}" type="presOf" srcId="{4937F73E-BAF8-4900-88D1-2950E96F5F01}" destId="{8C296F9D-0E18-42BF-B837-B74227D92B58}" srcOrd="0" destOrd="0" presId="urn:microsoft.com/office/officeart/2018/2/layout/IconVerticalSolidList"/>
    <dgm:cxn modelId="{7B16837B-4F62-4C08-BC57-4958AD6822AC}" srcId="{4D684444-D5B0-4F7F-8B3B-ED2C5FE4FBD9}" destId="{A30709BB-6BF9-4A51-AC5A-8E878780A78C}" srcOrd="3" destOrd="0" parTransId="{3936B8DB-94CE-4838-B93E-9CCAD58746CC}" sibTransId="{406A9405-0038-4160-9622-F7F554487219}"/>
    <dgm:cxn modelId="{99FEC0A3-B554-45DB-957F-179B092B9742}" type="presOf" srcId="{A30709BB-6BF9-4A51-AC5A-8E878780A78C}" destId="{3A96F791-92E5-421A-A28A-44C325784E56}" srcOrd="0" destOrd="0" presId="urn:microsoft.com/office/officeart/2018/2/layout/IconVerticalSolidList"/>
    <dgm:cxn modelId="{0ABBD8A7-B238-4BC2-BFEA-39399370FCA4}" srcId="{4D684444-D5B0-4F7F-8B3B-ED2C5FE4FBD9}" destId="{41A316E3-0384-4908-BC76-7A2C1CBB42F4}" srcOrd="0" destOrd="0" parTransId="{4019DE71-59C5-4406-B393-D0155143B2A7}" sibTransId="{60AB7735-D26C-4C5B-BFB3-E49DD264F3D3}"/>
    <dgm:cxn modelId="{B09F27AB-D1F7-4CB4-B939-AFF3E03EA094}" type="presOf" srcId="{41A316E3-0384-4908-BC76-7A2C1CBB42F4}" destId="{1122A0CC-C401-4DBF-AC6B-948B23F96F5D}" srcOrd="0" destOrd="0" presId="urn:microsoft.com/office/officeart/2018/2/layout/IconVerticalSolidList"/>
    <dgm:cxn modelId="{875745E7-B209-491E-8B4C-FCFA02E69B43}" type="presOf" srcId="{84EA9C24-0EA3-4733-85CF-CC7654017A48}" destId="{DF0B80AF-A6A3-47CF-AC44-883D99E5E10A}" srcOrd="0" destOrd="0" presId="urn:microsoft.com/office/officeart/2018/2/layout/IconVerticalSolidList"/>
    <dgm:cxn modelId="{FFD1B5E8-15C9-4306-8836-CE304D0CFC3B}" srcId="{4D684444-D5B0-4F7F-8B3B-ED2C5FE4FBD9}" destId="{84EA9C24-0EA3-4733-85CF-CC7654017A48}" srcOrd="1" destOrd="0" parTransId="{584E023A-E14E-4CD1-A40A-D9B54EF09DC5}" sibTransId="{EEACD9ED-2D59-4A5A-B880-F57B943E1136}"/>
    <dgm:cxn modelId="{D518F4F2-C3CA-4A53-BE14-996D4969FAAC}" srcId="{4D684444-D5B0-4F7F-8B3B-ED2C5FE4FBD9}" destId="{4937F73E-BAF8-4900-88D1-2950E96F5F01}" srcOrd="2" destOrd="0" parTransId="{84371B09-1D89-47D7-9D36-E909EA2BEFF1}" sibTransId="{9A765516-55F0-4315-B405-D21E954540BB}"/>
    <dgm:cxn modelId="{533459FE-A4E9-4A1A-981F-84A9207635B3}" type="presOf" srcId="{4D684444-D5B0-4F7F-8B3B-ED2C5FE4FBD9}" destId="{5683FE61-0839-418B-AD49-80958CA3F60E}" srcOrd="0" destOrd="0" presId="urn:microsoft.com/office/officeart/2018/2/layout/IconVerticalSolidList"/>
    <dgm:cxn modelId="{6190C273-39FA-4955-B91C-2004FDEDD176}" type="presParOf" srcId="{5683FE61-0839-418B-AD49-80958CA3F60E}" destId="{02424585-62C6-4B7E-A5B4-4ACF35769242}" srcOrd="0" destOrd="0" presId="urn:microsoft.com/office/officeart/2018/2/layout/IconVerticalSolidList"/>
    <dgm:cxn modelId="{8E58C8E8-B61E-4643-9670-4A5AF2FB036A}" type="presParOf" srcId="{02424585-62C6-4B7E-A5B4-4ACF35769242}" destId="{C9DEDF4D-DFAC-4B9C-BE17-090228892B2A}" srcOrd="0" destOrd="0" presId="urn:microsoft.com/office/officeart/2018/2/layout/IconVerticalSolidList"/>
    <dgm:cxn modelId="{E9DB8F7E-F111-43AC-A32B-BB177ADB3547}" type="presParOf" srcId="{02424585-62C6-4B7E-A5B4-4ACF35769242}" destId="{522C80A9-E9E9-490C-ADB1-7BD73D5196BD}" srcOrd="1" destOrd="0" presId="urn:microsoft.com/office/officeart/2018/2/layout/IconVerticalSolidList"/>
    <dgm:cxn modelId="{494AB722-8630-4E36-BEA1-75BD5A0A8774}" type="presParOf" srcId="{02424585-62C6-4B7E-A5B4-4ACF35769242}" destId="{B4AB9882-BA45-4E64-B67A-323AD8326BC2}" srcOrd="2" destOrd="0" presId="urn:microsoft.com/office/officeart/2018/2/layout/IconVerticalSolidList"/>
    <dgm:cxn modelId="{F69DA6FD-38FE-482A-8428-552ABA415208}" type="presParOf" srcId="{02424585-62C6-4B7E-A5B4-4ACF35769242}" destId="{1122A0CC-C401-4DBF-AC6B-948B23F96F5D}" srcOrd="3" destOrd="0" presId="urn:microsoft.com/office/officeart/2018/2/layout/IconVerticalSolidList"/>
    <dgm:cxn modelId="{6D047FF7-A126-4483-B39C-2F663E6069DC}" type="presParOf" srcId="{5683FE61-0839-418B-AD49-80958CA3F60E}" destId="{64BF701D-ADBE-4079-B81A-7855DFFA2C74}" srcOrd="1" destOrd="0" presId="urn:microsoft.com/office/officeart/2018/2/layout/IconVerticalSolidList"/>
    <dgm:cxn modelId="{EC53397B-3654-418B-91A9-370469785368}" type="presParOf" srcId="{5683FE61-0839-418B-AD49-80958CA3F60E}" destId="{71E24352-98E8-4966-AA0E-6E2E12623D2E}" srcOrd="2" destOrd="0" presId="urn:microsoft.com/office/officeart/2018/2/layout/IconVerticalSolidList"/>
    <dgm:cxn modelId="{92491BBE-84C4-4752-B54C-1E4C35A836A3}" type="presParOf" srcId="{71E24352-98E8-4966-AA0E-6E2E12623D2E}" destId="{A7038069-2C9B-4A07-99E8-AF2AF804E094}" srcOrd="0" destOrd="0" presId="urn:microsoft.com/office/officeart/2018/2/layout/IconVerticalSolidList"/>
    <dgm:cxn modelId="{15760C65-8A1E-42B4-BBA6-A592ADE5A2A4}" type="presParOf" srcId="{71E24352-98E8-4966-AA0E-6E2E12623D2E}" destId="{6870CC71-54A2-4E5A-97CD-ACAB54E2EF28}" srcOrd="1" destOrd="0" presId="urn:microsoft.com/office/officeart/2018/2/layout/IconVerticalSolidList"/>
    <dgm:cxn modelId="{6A526589-3A92-4D17-B5A9-850495C52F29}" type="presParOf" srcId="{71E24352-98E8-4966-AA0E-6E2E12623D2E}" destId="{1E6AEA1F-8EF8-4F4F-9847-22FAAE4C9BB1}" srcOrd="2" destOrd="0" presId="urn:microsoft.com/office/officeart/2018/2/layout/IconVerticalSolidList"/>
    <dgm:cxn modelId="{1D7A06CA-A470-43CC-B27B-2249524750EF}" type="presParOf" srcId="{71E24352-98E8-4966-AA0E-6E2E12623D2E}" destId="{DF0B80AF-A6A3-47CF-AC44-883D99E5E10A}" srcOrd="3" destOrd="0" presId="urn:microsoft.com/office/officeart/2018/2/layout/IconVerticalSolidList"/>
    <dgm:cxn modelId="{F16BCF24-BEFF-4B7F-9F7F-9E9BA9AF04F7}" type="presParOf" srcId="{5683FE61-0839-418B-AD49-80958CA3F60E}" destId="{A8E97C8C-5623-431D-9437-93AE124F83FF}" srcOrd="3" destOrd="0" presId="urn:microsoft.com/office/officeart/2018/2/layout/IconVerticalSolidList"/>
    <dgm:cxn modelId="{1BADF12E-411C-4437-8F05-42A9FA78A05F}" type="presParOf" srcId="{5683FE61-0839-418B-AD49-80958CA3F60E}" destId="{3AE0920E-6894-446D-BB0C-09B4F0CC04B8}" srcOrd="4" destOrd="0" presId="urn:microsoft.com/office/officeart/2018/2/layout/IconVerticalSolidList"/>
    <dgm:cxn modelId="{12D61636-E267-4B36-99CA-9E160A37A09E}" type="presParOf" srcId="{3AE0920E-6894-446D-BB0C-09B4F0CC04B8}" destId="{10B1E1F1-6042-46E7-B263-435B087A8207}" srcOrd="0" destOrd="0" presId="urn:microsoft.com/office/officeart/2018/2/layout/IconVerticalSolidList"/>
    <dgm:cxn modelId="{9A64C22B-C265-4625-AA73-DEFCBD1199DA}" type="presParOf" srcId="{3AE0920E-6894-446D-BB0C-09B4F0CC04B8}" destId="{AC89B5C7-0E46-42DF-9E30-D2A1C82DE105}" srcOrd="1" destOrd="0" presId="urn:microsoft.com/office/officeart/2018/2/layout/IconVerticalSolidList"/>
    <dgm:cxn modelId="{582F954D-B06D-4D14-96AF-497F5B8FE7C0}" type="presParOf" srcId="{3AE0920E-6894-446D-BB0C-09B4F0CC04B8}" destId="{D1584C52-759D-423E-A534-B3DD7ACAF8E2}" srcOrd="2" destOrd="0" presId="urn:microsoft.com/office/officeart/2018/2/layout/IconVerticalSolidList"/>
    <dgm:cxn modelId="{5F2CEFC7-DAF4-4164-A78D-428573C5748F}" type="presParOf" srcId="{3AE0920E-6894-446D-BB0C-09B4F0CC04B8}" destId="{8C296F9D-0E18-42BF-B837-B74227D92B58}" srcOrd="3" destOrd="0" presId="urn:microsoft.com/office/officeart/2018/2/layout/IconVerticalSolidList"/>
    <dgm:cxn modelId="{7CD7E869-A444-4AC0-B9E9-57C45DC3B8D6}" type="presParOf" srcId="{5683FE61-0839-418B-AD49-80958CA3F60E}" destId="{B9FEC4F1-3227-4594-BC41-8290F24A461A}" srcOrd="5" destOrd="0" presId="urn:microsoft.com/office/officeart/2018/2/layout/IconVerticalSolidList"/>
    <dgm:cxn modelId="{89C2BB79-313F-4032-BCC9-E45B0BAB0F7A}" type="presParOf" srcId="{5683FE61-0839-418B-AD49-80958CA3F60E}" destId="{D524F637-E328-4F0E-898B-1BE749C64088}" srcOrd="6" destOrd="0" presId="urn:microsoft.com/office/officeart/2018/2/layout/IconVerticalSolidList"/>
    <dgm:cxn modelId="{30AC9832-5067-434F-976E-05F3ADBB8BA7}" type="presParOf" srcId="{D524F637-E328-4F0E-898B-1BE749C64088}" destId="{BC88C140-BA47-41A3-9540-5C73DFD3B75B}" srcOrd="0" destOrd="0" presId="urn:microsoft.com/office/officeart/2018/2/layout/IconVerticalSolidList"/>
    <dgm:cxn modelId="{A5B26179-A6CF-45E1-80CA-31C559F22051}" type="presParOf" srcId="{D524F637-E328-4F0E-898B-1BE749C64088}" destId="{BD677233-7B9F-4536-83F0-736F9112458B}" srcOrd="1" destOrd="0" presId="urn:microsoft.com/office/officeart/2018/2/layout/IconVerticalSolidList"/>
    <dgm:cxn modelId="{9E7D9FB0-9BA6-4883-992B-DF7EE9405B31}" type="presParOf" srcId="{D524F637-E328-4F0E-898B-1BE749C64088}" destId="{95FCA66B-AE44-4A93-95AD-390CF8B19592}" srcOrd="2" destOrd="0" presId="urn:microsoft.com/office/officeart/2018/2/layout/IconVerticalSolidList"/>
    <dgm:cxn modelId="{5D5D5E3D-1785-46E9-A9DF-F106AC79EEA8}" type="presParOf" srcId="{D524F637-E328-4F0E-898B-1BE749C64088}" destId="{3A96F791-92E5-421A-A28A-44C325784E56}" srcOrd="3" destOrd="0" presId="urn:microsoft.com/office/officeart/2018/2/layout/IconVerticalSolidList"/>
    <dgm:cxn modelId="{2A586E0A-9841-489E-97F5-ADE112FF91AE}" type="presParOf" srcId="{5683FE61-0839-418B-AD49-80958CA3F60E}" destId="{281BD41F-6764-4709-989A-EE731C7ECFF0}" srcOrd="7" destOrd="0" presId="urn:microsoft.com/office/officeart/2018/2/layout/IconVerticalSolidList"/>
    <dgm:cxn modelId="{2044653D-C603-4566-A8BB-A5F349A994CA}" type="presParOf" srcId="{5683FE61-0839-418B-AD49-80958CA3F60E}" destId="{9424D7BA-33C7-4559-8B76-06371BE459E7}" srcOrd="8" destOrd="0" presId="urn:microsoft.com/office/officeart/2018/2/layout/IconVerticalSolidList"/>
    <dgm:cxn modelId="{177FD221-7B76-4A16-B422-CF10FE5AA886}" type="presParOf" srcId="{9424D7BA-33C7-4559-8B76-06371BE459E7}" destId="{E70F9E7F-6EE6-421C-AB92-C22BC15AC679}" srcOrd="0" destOrd="0" presId="urn:microsoft.com/office/officeart/2018/2/layout/IconVerticalSolidList"/>
    <dgm:cxn modelId="{35D938C3-4EDE-4816-B594-537BE2E4F8D5}" type="presParOf" srcId="{9424D7BA-33C7-4559-8B76-06371BE459E7}" destId="{AE97864D-5AFC-4CA0-A826-064003AE948B}" srcOrd="1" destOrd="0" presId="urn:microsoft.com/office/officeart/2018/2/layout/IconVerticalSolidList"/>
    <dgm:cxn modelId="{4B2CBE29-90FF-4B14-842F-FF3AF65A1ABD}" type="presParOf" srcId="{9424D7BA-33C7-4559-8B76-06371BE459E7}" destId="{A1006314-3C4D-4DE9-84E2-86CC08FC5F16}" srcOrd="2" destOrd="0" presId="urn:microsoft.com/office/officeart/2018/2/layout/IconVerticalSolidList"/>
    <dgm:cxn modelId="{D9C163A9-D43E-490F-8214-6F3C1F2756D9}" type="presParOf" srcId="{9424D7BA-33C7-4559-8B76-06371BE459E7}" destId="{A3C8A7D5-C7E6-4E74-8D29-D140DFBA9B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2F82-CE07-458F-B51B-C1F7ED101510}">
      <dsp:nvSpPr>
        <dsp:cNvPr id="0" name=""/>
        <dsp:cNvSpPr/>
      </dsp:nvSpPr>
      <dsp:spPr>
        <a:xfrm>
          <a:off x="627366" y="76237"/>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7AF97-5AB8-4644-AADC-8604ED7176C8}">
      <dsp:nvSpPr>
        <dsp:cNvPr id="0" name=""/>
        <dsp:cNvSpPr/>
      </dsp:nvSpPr>
      <dsp:spPr>
        <a:xfrm>
          <a:off x="1007616" y="456487"/>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157C0-A1D6-49FF-97E1-D4917D67BBAC}">
      <dsp:nvSpPr>
        <dsp:cNvPr id="0" name=""/>
        <dsp:cNvSpPr/>
      </dsp:nvSpPr>
      <dsp:spPr>
        <a:xfrm>
          <a:off x="56991"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cap="none" dirty="0"/>
            <a:t>Handling null values: checked for null values within the dataset. Dropped any null values present in the dataset.</a:t>
          </a:r>
        </a:p>
      </dsp:txBody>
      <dsp:txXfrm>
        <a:off x="56991" y="2416237"/>
        <a:ext cx="2925000" cy="1099084"/>
      </dsp:txXfrm>
    </dsp:sp>
    <dsp:sp modelId="{7BB23FD9-AB67-467D-9250-BB8802669051}">
      <dsp:nvSpPr>
        <dsp:cNvPr id="0" name=""/>
        <dsp:cNvSpPr/>
      </dsp:nvSpPr>
      <dsp:spPr>
        <a:xfrm>
          <a:off x="4064241" y="76237"/>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19BCF-C707-478E-8B29-6FD423010880}">
      <dsp:nvSpPr>
        <dsp:cNvPr id="0" name=""/>
        <dsp:cNvSpPr/>
      </dsp:nvSpPr>
      <dsp:spPr>
        <a:xfrm>
          <a:off x="4444491" y="456487"/>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E7DB3-4F03-4A81-A878-34E3689FA9A6}">
      <dsp:nvSpPr>
        <dsp:cNvPr id="0" name=""/>
        <dsp:cNvSpPr/>
      </dsp:nvSpPr>
      <dsp:spPr>
        <a:xfrm>
          <a:off x="3493866"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Dividing the dataset into the </a:t>
          </a:r>
          <a:r>
            <a:rPr lang="en-US" sz="1600" kern="1200" cap="none" dirty="0"/>
            <a:t>training</a:t>
          </a:r>
          <a:r>
            <a:rPr lang="en-US" sz="1800" kern="1200" cap="none" dirty="0"/>
            <a:t> and testing dataset.</a:t>
          </a:r>
        </a:p>
      </dsp:txBody>
      <dsp:txXfrm>
        <a:off x="3493866" y="2416237"/>
        <a:ext cx="2925000" cy="1099084"/>
      </dsp:txXfrm>
    </dsp:sp>
    <dsp:sp modelId="{E2F55F91-59FD-4199-834F-A71F8A381D4F}">
      <dsp:nvSpPr>
        <dsp:cNvPr id="0" name=""/>
        <dsp:cNvSpPr/>
      </dsp:nvSpPr>
      <dsp:spPr>
        <a:xfrm>
          <a:off x="7707300" y="76237"/>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5819A-2829-4843-9D43-B3471056F6AB}">
      <dsp:nvSpPr>
        <dsp:cNvPr id="0" name=""/>
        <dsp:cNvSpPr/>
      </dsp:nvSpPr>
      <dsp:spPr>
        <a:xfrm>
          <a:off x="8087550" y="456487"/>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70A4-F801-498C-991A-A77C779D68DC}">
      <dsp:nvSpPr>
        <dsp:cNvPr id="0" name=""/>
        <dsp:cNvSpPr/>
      </dsp:nvSpPr>
      <dsp:spPr>
        <a:xfrm>
          <a:off x="6930741" y="2416237"/>
          <a:ext cx="3337366"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Data exploration: explored the dataset to understand its </a:t>
          </a:r>
          <a:r>
            <a:rPr lang="en-US" sz="1600" kern="1200" cap="none" dirty="0"/>
            <a:t>structure</a:t>
          </a:r>
          <a:r>
            <a:rPr lang="en-US" sz="1800" kern="1200" cap="none" dirty="0"/>
            <a:t>, contents, and any potential patterns. Identified relevant features and variables for further analysis and visualization.</a:t>
          </a:r>
        </a:p>
      </dsp:txBody>
      <dsp:txXfrm>
        <a:off x="6930741" y="2416237"/>
        <a:ext cx="3337366" cy="1099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9A37-4085-714A-9CD9-1E79625A3741}">
      <dsp:nvSpPr>
        <dsp:cNvPr id="0" name=""/>
        <dsp:cNvSpPr/>
      </dsp:nvSpPr>
      <dsp:spPr>
        <a:xfrm>
          <a:off x="0" y="632"/>
          <a:ext cx="66674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020FF-5496-7A4B-B294-3204AF401CAA}">
      <dsp:nvSpPr>
        <dsp:cNvPr id="0" name=""/>
        <dsp:cNvSpPr/>
      </dsp:nvSpPr>
      <dsp:spPr>
        <a:xfrm>
          <a:off x="0" y="632"/>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Many features exhibit non-linear relationships with the target variable.</a:t>
          </a:r>
        </a:p>
      </dsp:txBody>
      <dsp:txXfrm>
        <a:off x="0" y="632"/>
        <a:ext cx="6667499" cy="575592"/>
      </dsp:txXfrm>
    </dsp:sp>
    <dsp:sp modelId="{7C9A422A-1F15-554C-83F6-F673C7004CC4}">
      <dsp:nvSpPr>
        <dsp:cNvPr id="0" name=""/>
        <dsp:cNvSpPr/>
      </dsp:nvSpPr>
      <dsp:spPr>
        <a:xfrm>
          <a:off x="0" y="576225"/>
          <a:ext cx="6667499" cy="0"/>
        </a:xfrm>
        <a:prstGeom prst="line">
          <a:avLst/>
        </a:prstGeom>
        <a:solidFill>
          <a:schemeClr val="accent2">
            <a:hueOff val="-187590"/>
            <a:satOff val="-81"/>
            <a:lumOff val="1250"/>
            <a:alphaOff val="0"/>
          </a:schemeClr>
        </a:solidFill>
        <a:ln w="12700" cap="flat" cmpd="sng" algn="ctr">
          <a:solidFill>
            <a:schemeClr val="accent2">
              <a:hueOff val="-187590"/>
              <a:satOff val="-81"/>
              <a:lumOff val="1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266C2-FD71-EE46-A67C-1E7CED77973B}">
      <dsp:nvSpPr>
        <dsp:cNvPr id="0" name=""/>
        <dsp:cNvSpPr/>
      </dsp:nvSpPr>
      <dsp:spPr>
        <a:xfrm>
          <a:off x="0" y="576225"/>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There is a noticeable correlation between "total_bedrooms" and "households," suggesting possible duplication of information.</a:t>
          </a:r>
        </a:p>
      </dsp:txBody>
      <dsp:txXfrm>
        <a:off x="0" y="576225"/>
        <a:ext cx="6667499" cy="575592"/>
      </dsp:txXfrm>
    </dsp:sp>
    <dsp:sp modelId="{F042AE36-3B11-DA4A-B9B3-DB70C3F1D62D}">
      <dsp:nvSpPr>
        <dsp:cNvPr id="0" name=""/>
        <dsp:cNvSpPr/>
      </dsp:nvSpPr>
      <dsp:spPr>
        <a:xfrm>
          <a:off x="0" y="1151818"/>
          <a:ext cx="6667499" cy="0"/>
        </a:xfrm>
        <a:prstGeom prst="line">
          <a:avLst/>
        </a:prstGeom>
        <a:solidFill>
          <a:schemeClr val="accent2">
            <a:hueOff val="-375179"/>
            <a:satOff val="-162"/>
            <a:lumOff val="2500"/>
            <a:alphaOff val="0"/>
          </a:schemeClr>
        </a:solidFill>
        <a:ln w="12700" cap="flat" cmpd="sng" algn="ctr">
          <a:solidFill>
            <a:schemeClr val="accent2">
              <a:hueOff val="-375179"/>
              <a:satOff val="-162"/>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FDC81-A8E3-5949-A50D-992097D7A399}">
      <dsp:nvSpPr>
        <dsp:cNvPr id="0" name=""/>
        <dsp:cNvSpPr/>
      </dsp:nvSpPr>
      <dsp:spPr>
        <a:xfrm>
          <a:off x="0" y="1151818"/>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"total_bedrooms," and "population" are closely related and demonstrate correlation with each other.</a:t>
          </a:r>
        </a:p>
      </dsp:txBody>
      <dsp:txXfrm>
        <a:off x="0" y="1151818"/>
        <a:ext cx="6667499" cy="575592"/>
      </dsp:txXfrm>
    </dsp:sp>
    <dsp:sp modelId="{FCE0616A-7D5C-1240-8CF3-6A4BB361DA11}">
      <dsp:nvSpPr>
        <dsp:cNvPr id="0" name=""/>
        <dsp:cNvSpPr/>
      </dsp:nvSpPr>
      <dsp:spPr>
        <a:xfrm>
          <a:off x="0" y="1727410"/>
          <a:ext cx="6667499" cy="0"/>
        </a:xfrm>
        <a:prstGeom prst="line">
          <a:avLst/>
        </a:prstGeom>
        <a:solidFill>
          <a:schemeClr val="accent2">
            <a:hueOff val="-562769"/>
            <a:satOff val="-243"/>
            <a:lumOff val="3750"/>
            <a:alphaOff val="0"/>
          </a:schemeClr>
        </a:solidFill>
        <a:ln w="12700" cap="flat" cmpd="sng" algn="ctr">
          <a:solidFill>
            <a:schemeClr val="accent2">
              <a:hueOff val="-562769"/>
              <a:satOff val="-243"/>
              <a:lumOff val="3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6B513-C242-2945-B4E4-8BACF6A579B9}">
      <dsp:nvSpPr>
        <dsp:cNvPr id="0" name=""/>
        <dsp:cNvSpPr/>
      </dsp:nvSpPr>
      <dsp:spPr>
        <a:xfrm>
          <a:off x="0" y="1727410"/>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"Median_income" shows a clear linear relationship with the target variable.</a:t>
          </a:r>
        </a:p>
      </dsp:txBody>
      <dsp:txXfrm>
        <a:off x="0" y="1727410"/>
        <a:ext cx="6667499" cy="575592"/>
      </dsp:txXfrm>
    </dsp:sp>
    <dsp:sp modelId="{91B0FD7C-2646-A04D-8EDE-239430F10F00}">
      <dsp:nvSpPr>
        <dsp:cNvPr id="0" name=""/>
        <dsp:cNvSpPr/>
      </dsp:nvSpPr>
      <dsp:spPr>
        <a:xfrm>
          <a:off x="0" y="2303003"/>
          <a:ext cx="6667499" cy="0"/>
        </a:xfrm>
        <a:prstGeom prst="line">
          <a:avLst/>
        </a:prstGeom>
        <a:solidFill>
          <a:schemeClr val="accent2">
            <a:hueOff val="-750358"/>
            <a:satOff val="-325"/>
            <a:lumOff val="5000"/>
            <a:alphaOff val="0"/>
          </a:schemeClr>
        </a:solidFill>
        <a:ln w="12700" cap="flat" cmpd="sng" algn="ctr">
          <a:solidFill>
            <a:schemeClr val="accent2">
              <a:hueOff val="-750358"/>
              <a:satOff val="-325"/>
              <a:lumOff val="5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3495D-E1B4-2E43-8D26-71F807FF8A07}">
      <dsp:nvSpPr>
        <dsp:cNvPr id="0" name=""/>
        <dsp:cNvSpPr/>
      </dsp:nvSpPr>
      <dsp:spPr>
        <a:xfrm>
          <a:off x="0" y="2303003"/>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"Latitude" and "longitude" do not show linear relationships with the target, but the majority of data points cluster around two specific locations, indicating potentially highly populated areas.</a:t>
          </a:r>
        </a:p>
      </dsp:txBody>
      <dsp:txXfrm>
        <a:off x="0" y="2303003"/>
        <a:ext cx="6667499" cy="575592"/>
      </dsp:txXfrm>
    </dsp:sp>
    <dsp:sp modelId="{AB111E3F-F441-9748-861A-35454054CEDB}">
      <dsp:nvSpPr>
        <dsp:cNvPr id="0" name=""/>
        <dsp:cNvSpPr/>
      </dsp:nvSpPr>
      <dsp:spPr>
        <a:xfrm>
          <a:off x="0" y="2878596"/>
          <a:ext cx="6667499" cy="0"/>
        </a:xfrm>
        <a:prstGeom prst="line">
          <a:avLst/>
        </a:prstGeom>
        <a:solidFill>
          <a:schemeClr val="accent2">
            <a:hueOff val="-937948"/>
            <a:satOff val="-406"/>
            <a:lumOff val="6250"/>
            <a:alphaOff val="0"/>
          </a:schemeClr>
        </a:solidFill>
        <a:ln w="12700" cap="flat" cmpd="sng" algn="ctr">
          <a:solidFill>
            <a:schemeClr val="accent2">
              <a:hueOff val="-937948"/>
              <a:satOff val="-406"/>
              <a:lumOff val="6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47A1-C92F-E04B-9F47-7F196735E077}">
      <dsp:nvSpPr>
        <dsp:cNvPr id="0" name=""/>
        <dsp:cNvSpPr/>
      </dsp:nvSpPr>
      <dsp:spPr>
        <a:xfrm>
          <a:off x="0" y="2878596"/>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Suspected outliers are observed:</a:t>
          </a:r>
        </a:p>
      </dsp:txBody>
      <dsp:txXfrm>
        <a:off x="0" y="2878596"/>
        <a:ext cx="6667499" cy="575592"/>
      </dsp:txXfrm>
    </dsp:sp>
    <dsp:sp modelId="{37FDCBCC-53D4-314D-AEA1-0853F32515BD}">
      <dsp:nvSpPr>
        <dsp:cNvPr id="0" name=""/>
        <dsp:cNvSpPr/>
      </dsp:nvSpPr>
      <dsp:spPr>
        <a:xfrm>
          <a:off x="0" y="3454189"/>
          <a:ext cx="6667499" cy="0"/>
        </a:xfrm>
        <a:prstGeom prst="line">
          <a:avLst/>
        </a:prstGeom>
        <a:solidFill>
          <a:schemeClr val="accent2">
            <a:hueOff val="-1125538"/>
            <a:satOff val="-487"/>
            <a:lumOff val="7500"/>
            <a:alphaOff val="0"/>
          </a:schemeClr>
        </a:solidFill>
        <a:ln w="12700" cap="flat" cmpd="sng" algn="ctr">
          <a:solidFill>
            <a:schemeClr val="accent2">
              <a:hueOff val="-1125538"/>
              <a:satOff val="-487"/>
              <a:lumOff val="7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65BE-0F78-3B4E-93A0-209267CBB640}">
      <dsp:nvSpPr>
        <dsp:cNvPr id="0" name=""/>
        <dsp:cNvSpPr/>
      </dsp:nvSpPr>
      <dsp:spPr>
        <a:xfrm>
          <a:off x="0" y="3454189"/>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"Housing_median_age" ranges from 0 to 52, with a significant concentration at 52 (&gt;1000 records).</a:t>
          </a:r>
        </a:p>
      </dsp:txBody>
      <dsp:txXfrm>
        <a:off x="0" y="3454189"/>
        <a:ext cx="6667499" cy="575592"/>
      </dsp:txXfrm>
    </dsp:sp>
    <dsp:sp modelId="{6919687C-0FE4-3E43-B565-53B8BC8BD526}">
      <dsp:nvSpPr>
        <dsp:cNvPr id="0" name=""/>
        <dsp:cNvSpPr/>
      </dsp:nvSpPr>
      <dsp:spPr>
        <a:xfrm>
          <a:off x="0" y="4029781"/>
          <a:ext cx="6667499" cy="0"/>
        </a:xfrm>
        <a:prstGeom prst="line">
          <a:avLst/>
        </a:prstGeom>
        <a:solidFill>
          <a:schemeClr val="accent2">
            <a:hueOff val="-1313127"/>
            <a:satOff val="-568"/>
            <a:lumOff val="8750"/>
            <a:alphaOff val="0"/>
          </a:schemeClr>
        </a:solidFill>
        <a:ln w="12700" cap="flat" cmpd="sng" algn="ctr">
          <a:solidFill>
            <a:schemeClr val="accent2">
              <a:hueOff val="-1313127"/>
              <a:satOff val="-568"/>
              <a:lumOff val="8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BD739-0349-744B-8D4F-7905B575C157}">
      <dsp:nvSpPr>
        <dsp:cNvPr id="0" name=""/>
        <dsp:cNvSpPr/>
      </dsp:nvSpPr>
      <dsp:spPr>
        <a:xfrm>
          <a:off x="0" y="4029781"/>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"Population" feature indicates an outlier that affects the plot.</a:t>
          </a:r>
        </a:p>
      </dsp:txBody>
      <dsp:txXfrm>
        <a:off x="0" y="4029781"/>
        <a:ext cx="6667499" cy="575592"/>
      </dsp:txXfrm>
    </dsp:sp>
    <dsp:sp modelId="{AD3301F6-A96C-0F43-AA32-F913B829FC3C}">
      <dsp:nvSpPr>
        <dsp:cNvPr id="0" name=""/>
        <dsp:cNvSpPr/>
      </dsp:nvSpPr>
      <dsp:spPr>
        <a:xfrm>
          <a:off x="0" y="4605374"/>
          <a:ext cx="6667499" cy="0"/>
        </a:xfrm>
        <a:prstGeom prst="line">
          <a:avLst/>
        </a:prstGeom>
        <a:solidFill>
          <a:schemeClr val="accent2">
            <a:hueOff val="-1500717"/>
            <a:satOff val="-649"/>
            <a:lumOff val="10000"/>
            <a:alphaOff val="0"/>
          </a:schemeClr>
        </a:solidFill>
        <a:ln w="12700" cap="flat" cmpd="sng" algn="ctr">
          <a:solidFill>
            <a:schemeClr val="accent2">
              <a:hueOff val="-1500717"/>
              <a:satOff val="-649"/>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F17BF-1211-5948-B8A5-ADCE18966F57}">
      <dsp:nvSpPr>
        <dsp:cNvPr id="0" name=""/>
        <dsp:cNvSpPr/>
      </dsp:nvSpPr>
      <dsp:spPr>
        <a:xfrm>
          <a:off x="0" y="4605374"/>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and "median_income" have a slight possibility of outlier data points.</a:t>
          </a:r>
        </a:p>
      </dsp:txBody>
      <dsp:txXfrm>
        <a:off x="0" y="4605374"/>
        <a:ext cx="6667499" cy="57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EDF4D-DFAC-4B9C-BE17-090228892B2A}">
      <dsp:nvSpPr>
        <dsp:cNvPr id="0" name=""/>
        <dsp:cNvSpPr/>
      </dsp:nvSpPr>
      <dsp:spPr>
        <a:xfrm>
          <a:off x="0" y="280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C80A9-E9E9-490C-ADB1-7BD73D5196BD}">
      <dsp:nvSpPr>
        <dsp:cNvPr id="0" name=""/>
        <dsp:cNvSpPr/>
      </dsp:nvSpPr>
      <dsp:spPr>
        <a:xfrm>
          <a:off x="180791" y="137278"/>
          <a:ext cx="328711" cy="328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2A0CC-C401-4DBF-AC6B-948B23F96F5D}">
      <dsp:nvSpPr>
        <dsp:cNvPr id="0" name=""/>
        <dsp:cNvSpPr/>
      </dsp:nvSpPr>
      <dsp:spPr>
        <a:xfrm>
          <a:off x="690294" y="280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Engineering: Analyze and preprocessing features to extract more meaningful information. This could involve creating new features, scaling features, handling missing values, or transforming variables.</a:t>
          </a:r>
        </a:p>
      </dsp:txBody>
      <dsp:txXfrm>
        <a:off x="690294" y="2805"/>
        <a:ext cx="9634805" cy="597657"/>
      </dsp:txXfrm>
    </dsp:sp>
    <dsp:sp modelId="{A7038069-2C9B-4A07-99E8-AF2AF804E094}">
      <dsp:nvSpPr>
        <dsp:cNvPr id="0" name=""/>
        <dsp:cNvSpPr/>
      </dsp:nvSpPr>
      <dsp:spPr>
        <a:xfrm>
          <a:off x="0" y="749878"/>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0CC71-54A2-4E5A-97CD-ACAB54E2EF28}">
      <dsp:nvSpPr>
        <dsp:cNvPr id="0" name=""/>
        <dsp:cNvSpPr/>
      </dsp:nvSpPr>
      <dsp:spPr>
        <a:xfrm>
          <a:off x="180791" y="884351"/>
          <a:ext cx="328711" cy="328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B80AF-A6A3-47CF-AC44-883D99E5E10A}">
      <dsp:nvSpPr>
        <dsp:cNvPr id="0" name=""/>
        <dsp:cNvSpPr/>
      </dsp:nvSpPr>
      <dsp:spPr>
        <a:xfrm>
          <a:off x="690294" y="749878"/>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Hyperparameter Tuning: Adjust the hyperparameters of the models to find better combinations that improve performance.</a:t>
          </a:r>
        </a:p>
      </dsp:txBody>
      <dsp:txXfrm>
        <a:off x="690294" y="749878"/>
        <a:ext cx="9634805" cy="597657"/>
      </dsp:txXfrm>
    </dsp:sp>
    <dsp:sp modelId="{10B1E1F1-6042-46E7-B263-435B087A8207}">
      <dsp:nvSpPr>
        <dsp:cNvPr id="0" name=""/>
        <dsp:cNvSpPr/>
      </dsp:nvSpPr>
      <dsp:spPr>
        <a:xfrm>
          <a:off x="0" y="1496950"/>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9B5C7-0E46-42DF-9E30-D2A1C82DE105}">
      <dsp:nvSpPr>
        <dsp:cNvPr id="0" name=""/>
        <dsp:cNvSpPr/>
      </dsp:nvSpPr>
      <dsp:spPr>
        <a:xfrm>
          <a:off x="180791" y="1631423"/>
          <a:ext cx="328711" cy="328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296F9D-0E18-42BF-B837-B74227D92B58}">
      <dsp:nvSpPr>
        <dsp:cNvPr id="0" name=""/>
        <dsp:cNvSpPr/>
      </dsp:nvSpPr>
      <dsp:spPr>
        <a:xfrm>
          <a:off x="690294" y="1496950"/>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Ensemble Methods: Implement ensemble techniques such as bagging, boosting, or stacking to combine multiple models for improved performance.</a:t>
          </a:r>
        </a:p>
      </dsp:txBody>
      <dsp:txXfrm>
        <a:off x="690294" y="1496950"/>
        <a:ext cx="9634805" cy="597657"/>
      </dsp:txXfrm>
    </dsp:sp>
    <dsp:sp modelId="{BC88C140-BA47-41A3-9540-5C73DFD3B75B}">
      <dsp:nvSpPr>
        <dsp:cNvPr id="0" name=""/>
        <dsp:cNvSpPr/>
      </dsp:nvSpPr>
      <dsp:spPr>
        <a:xfrm>
          <a:off x="0" y="2244022"/>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77233-7B9F-4536-83F0-736F9112458B}">
      <dsp:nvSpPr>
        <dsp:cNvPr id="0" name=""/>
        <dsp:cNvSpPr/>
      </dsp:nvSpPr>
      <dsp:spPr>
        <a:xfrm>
          <a:off x="180791" y="2378495"/>
          <a:ext cx="328711" cy="328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96F791-92E5-421A-A28A-44C325784E56}">
      <dsp:nvSpPr>
        <dsp:cNvPr id="0" name=""/>
        <dsp:cNvSpPr/>
      </dsp:nvSpPr>
      <dsp:spPr>
        <a:xfrm>
          <a:off x="690294" y="2244022"/>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Cross-Validation: Ensure robust evaluation of models by using cross-validation techniques to estimate performance on unseen data more accurately. This helps in identifying overfitting and ensures that model generalizes well to new data.</a:t>
          </a:r>
        </a:p>
      </dsp:txBody>
      <dsp:txXfrm>
        <a:off x="690294" y="2244022"/>
        <a:ext cx="9634805" cy="597657"/>
      </dsp:txXfrm>
    </dsp:sp>
    <dsp:sp modelId="{E70F9E7F-6EE6-421C-AB92-C22BC15AC679}">
      <dsp:nvSpPr>
        <dsp:cNvPr id="0" name=""/>
        <dsp:cNvSpPr/>
      </dsp:nvSpPr>
      <dsp:spPr>
        <a:xfrm>
          <a:off x="0" y="299109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7864D-5AFC-4CA0-A826-064003AE948B}">
      <dsp:nvSpPr>
        <dsp:cNvPr id="0" name=""/>
        <dsp:cNvSpPr/>
      </dsp:nvSpPr>
      <dsp:spPr>
        <a:xfrm>
          <a:off x="180791" y="3125568"/>
          <a:ext cx="328711" cy="328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8A7D5-C7E6-4E74-8D29-D140DFBA9B95}">
      <dsp:nvSpPr>
        <dsp:cNvPr id="0" name=""/>
        <dsp:cNvSpPr/>
      </dsp:nvSpPr>
      <dsp:spPr>
        <a:xfrm>
          <a:off x="690294" y="299109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sp:txBody>
      <dsp:txXfrm>
        <a:off x="690294" y="2991095"/>
        <a:ext cx="9634805" cy="59765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D171-8B11-544E-80BD-2C79C539ADC3}"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482DA-87DC-074C-8F76-DACD0807EDBC}" type="slidenum">
              <a:rPr lang="en-US" smtClean="0"/>
              <a:t>‹#›</a:t>
            </a:fld>
            <a:endParaRPr lang="en-US"/>
          </a:p>
        </p:txBody>
      </p:sp>
    </p:spTree>
    <p:extLst>
      <p:ext uri="{BB962C8B-B14F-4D97-AF65-F5344CB8AC3E}">
        <p14:creationId xmlns:p14="http://schemas.microsoft.com/office/powerpoint/2010/main" val="427534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82DA-87DC-074C-8F76-DACD0807EDBC}" type="slidenum">
              <a:rPr lang="en-US" smtClean="0"/>
              <a:t>4</a:t>
            </a:fld>
            <a:endParaRPr lang="en-US"/>
          </a:p>
        </p:txBody>
      </p:sp>
    </p:spTree>
    <p:extLst>
      <p:ext uri="{BB962C8B-B14F-4D97-AF65-F5344CB8AC3E}">
        <p14:creationId xmlns:p14="http://schemas.microsoft.com/office/powerpoint/2010/main" val="390642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7654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6136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861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581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019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16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044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212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1842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7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9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4/29/24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04219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wayambhu/python-final-presenta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95F6C49D-6EFC-4F5A-87F0-18CF52E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uses in a village">
            <a:extLst>
              <a:ext uri="{FF2B5EF4-FFF2-40B4-BE49-F238E27FC236}">
                <a16:creationId xmlns:a16="http://schemas.microsoft.com/office/drawing/2014/main" id="{473E7B84-021E-E3DA-83F1-4337333533BC}"/>
              </a:ext>
            </a:extLst>
          </p:cNvPr>
          <p:cNvPicPr>
            <a:picLocks noChangeAspect="1"/>
          </p:cNvPicPr>
          <p:nvPr/>
        </p:nvPicPr>
        <p:blipFill rotWithShape="1">
          <a:blip r:embed="rId2"/>
          <a:srcRect l="11948" r="21385"/>
          <a:stretch/>
        </p:blipFill>
        <p:spPr>
          <a:xfrm>
            <a:off x="1" y="10"/>
            <a:ext cx="6096000" cy="6857990"/>
          </a:xfrm>
          <a:prstGeom prst="rect">
            <a:avLst/>
          </a:prstGeom>
        </p:spPr>
      </p:pic>
      <p:sp>
        <p:nvSpPr>
          <p:cNvPr id="13" name="Freeform: Shape 12">
            <a:extLst>
              <a:ext uri="{FF2B5EF4-FFF2-40B4-BE49-F238E27FC236}">
                <a16:creationId xmlns:a16="http://schemas.microsoft.com/office/drawing/2014/main" id="{7DFF1406-B47A-4A4A-B1C2-DA1ECF5D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496"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A064B-D1D3-1EEF-88FE-E3A16B9093B9}"/>
              </a:ext>
            </a:extLst>
          </p:cNvPr>
          <p:cNvSpPr>
            <a:spLocks noGrp="1"/>
          </p:cNvSpPr>
          <p:nvPr>
            <p:ph type="ctrTitle"/>
          </p:nvPr>
        </p:nvSpPr>
        <p:spPr>
          <a:xfrm>
            <a:off x="1361814" y="2080471"/>
            <a:ext cx="3372375" cy="3456264"/>
          </a:xfrm>
        </p:spPr>
        <p:txBody>
          <a:bodyPr vert="horz" lIns="91440" tIns="45720" rIns="91440" bIns="45720" rtlCol="0" anchor="ctr">
            <a:normAutofit/>
          </a:bodyPr>
          <a:lstStyle/>
          <a:p>
            <a:pPr algn="ctr">
              <a:lnSpc>
                <a:spcPct val="90000"/>
              </a:lnSpc>
            </a:pPr>
            <a:r>
              <a:rPr lang="en-US" sz="3700" kern="1200">
                <a:solidFill>
                  <a:srgbClr val="FFFFFF"/>
                </a:solidFill>
                <a:latin typeface="+mj-lt"/>
                <a:ea typeface="+mj-ea"/>
                <a:cs typeface="+mj-cs"/>
              </a:rPr>
              <a:t>PYTHON</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CRN 22146</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California Housing 1990 – Analysis &amp; Predictions</a:t>
            </a:r>
          </a:p>
        </p:txBody>
      </p:sp>
      <p:sp>
        <p:nvSpPr>
          <p:cNvPr id="3" name="Subtitle 2">
            <a:extLst>
              <a:ext uri="{FF2B5EF4-FFF2-40B4-BE49-F238E27FC236}">
                <a16:creationId xmlns:a16="http://schemas.microsoft.com/office/drawing/2014/main" id="{352DAC68-E52C-3683-91C7-E9CD294AC41E}"/>
              </a:ext>
            </a:extLst>
          </p:cNvPr>
          <p:cNvSpPr>
            <a:spLocks noGrp="1"/>
          </p:cNvSpPr>
          <p:nvPr>
            <p:ph type="subTitle" idx="1"/>
          </p:nvPr>
        </p:nvSpPr>
        <p:spPr>
          <a:xfrm>
            <a:off x="6858000" y="876300"/>
            <a:ext cx="4419599" cy="5181600"/>
          </a:xfrm>
        </p:spPr>
        <p:txBody>
          <a:bodyPr vert="horz" lIns="91440" tIns="45720" rIns="91440" bIns="45720" rtlCol="0" anchor="ctr">
            <a:normAutofit/>
          </a:bodyPr>
          <a:lstStyle/>
          <a:p>
            <a:r>
              <a:rPr lang="en-US" dirty="0"/>
              <a:t>By:</a:t>
            </a:r>
          </a:p>
          <a:p>
            <a:pPr>
              <a:lnSpc>
                <a:spcPct val="150000"/>
              </a:lnSpc>
            </a:pPr>
            <a:r>
              <a:rPr lang="en-US" dirty="0"/>
              <a:t>Shubham Mittal</a:t>
            </a:r>
          </a:p>
          <a:p>
            <a:pPr>
              <a:lnSpc>
                <a:spcPct val="150000"/>
              </a:lnSpc>
            </a:pPr>
            <a:r>
              <a:rPr lang="en-US" dirty="0"/>
              <a:t>Swayambhu </a:t>
            </a:r>
            <a:r>
              <a:rPr lang="en-US" dirty="0" err="1"/>
              <a:t>dhuri</a:t>
            </a:r>
            <a:endParaRPr lang="en-US" dirty="0"/>
          </a:p>
          <a:p>
            <a:pPr>
              <a:lnSpc>
                <a:spcPct val="150000"/>
              </a:lnSpc>
            </a:pPr>
            <a:r>
              <a:rPr lang="en-US" dirty="0"/>
              <a:t>Akshat </a:t>
            </a:r>
            <a:r>
              <a:rPr lang="en-US" dirty="0" err="1"/>
              <a:t>ulhas</a:t>
            </a:r>
            <a:r>
              <a:rPr lang="en-US" dirty="0"/>
              <a:t> </a:t>
            </a:r>
            <a:r>
              <a:rPr lang="en-US" dirty="0" err="1"/>
              <a:t>shanbhag</a:t>
            </a:r>
            <a:endParaRPr lang="en-US" dirty="0"/>
          </a:p>
        </p:txBody>
      </p:sp>
    </p:spTree>
    <p:extLst>
      <p:ext uri="{BB962C8B-B14F-4D97-AF65-F5344CB8AC3E}">
        <p14:creationId xmlns:p14="http://schemas.microsoft.com/office/powerpoint/2010/main" val="84765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53" name="Straight Connector 6152">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AE1E0DC7-D4B2-B891-6611-AF153012D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88900"/>
            <a:ext cx="8915400" cy="5943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845B5E-5A07-8C2E-4499-A93D4AA56425}"/>
              </a:ext>
            </a:extLst>
          </p:cNvPr>
          <p:cNvSpPr txBox="1"/>
          <p:nvPr/>
        </p:nvSpPr>
        <p:spPr>
          <a:xfrm>
            <a:off x="952498" y="6264298"/>
            <a:ext cx="10325101" cy="738664"/>
          </a:xfrm>
          <a:prstGeom prst="rect">
            <a:avLst/>
          </a:prstGeom>
          <a:noFill/>
        </p:spPr>
        <p:txBody>
          <a:bodyPr wrap="square" rtlCol="0">
            <a:spAutoFit/>
          </a:bodyPr>
          <a:lstStyle/>
          <a:p>
            <a:pPr algn="ctr"/>
            <a:r>
              <a:rPr lang="en-US" sz="1400" dirty="0"/>
              <a:t>Figure 6: The boxes reveal a wider spread of incomes for houses closer to the ocean, whereas inland areas tend to have a tighter range of incomes.</a:t>
            </a:r>
          </a:p>
          <a:p>
            <a:pPr algn="ctr"/>
            <a:endParaRPr lang="en-US" sz="1400" dirty="0"/>
          </a:p>
        </p:txBody>
      </p:sp>
    </p:spTree>
    <p:extLst>
      <p:ext uri="{BB962C8B-B14F-4D97-AF65-F5344CB8AC3E}">
        <p14:creationId xmlns:p14="http://schemas.microsoft.com/office/powerpoint/2010/main" val="304820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7" name="Straight Connector 717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F23137CD-526A-4373-E229-DD1330D11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0503"/>
            <a:ext cx="8286750" cy="5867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C67B02-B088-D3BB-6333-81BD9607D44A}"/>
              </a:ext>
            </a:extLst>
          </p:cNvPr>
          <p:cNvSpPr txBox="1"/>
          <p:nvPr/>
        </p:nvSpPr>
        <p:spPr>
          <a:xfrm>
            <a:off x="952497" y="6412375"/>
            <a:ext cx="10325101" cy="523220"/>
          </a:xfrm>
          <a:prstGeom prst="rect">
            <a:avLst/>
          </a:prstGeom>
          <a:noFill/>
        </p:spPr>
        <p:txBody>
          <a:bodyPr wrap="square" rtlCol="0">
            <a:spAutoFit/>
          </a:bodyPr>
          <a:lstStyle/>
          <a:p>
            <a:pPr algn="ctr"/>
            <a:r>
              <a:rPr lang="en-US" sz="1400" dirty="0"/>
              <a:t>Figure 7: We can see that houses are not spread uniformly across California, but rather there are clusters of houses in certain areas.</a:t>
            </a:r>
          </a:p>
          <a:p>
            <a:pPr algn="ctr"/>
            <a:endParaRPr lang="en-US" sz="1400" dirty="0"/>
          </a:p>
        </p:txBody>
      </p:sp>
    </p:spTree>
    <p:extLst>
      <p:ext uri="{BB962C8B-B14F-4D97-AF65-F5344CB8AC3E}">
        <p14:creationId xmlns:p14="http://schemas.microsoft.com/office/powerpoint/2010/main" val="35400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01" name="Straight Connector 8200">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CB8325BB-EA87-8CE0-524D-63EBDD49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881" y="381001"/>
            <a:ext cx="8900932" cy="5429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CA59C1-0F5A-6FE7-C4DB-0D152348BC4C}"/>
              </a:ext>
            </a:extLst>
          </p:cNvPr>
          <p:cNvSpPr txBox="1"/>
          <p:nvPr/>
        </p:nvSpPr>
        <p:spPr>
          <a:xfrm>
            <a:off x="952497" y="6293751"/>
            <a:ext cx="10325101" cy="307777"/>
          </a:xfrm>
          <a:prstGeom prst="rect">
            <a:avLst/>
          </a:prstGeom>
          <a:noFill/>
        </p:spPr>
        <p:txBody>
          <a:bodyPr wrap="square" rtlCol="0">
            <a:spAutoFit/>
          </a:bodyPr>
          <a:lstStyle/>
          <a:p>
            <a:pPr algn="ctr"/>
            <a:r>
              <a:rPr lang="en-US" sz="1400" dirty="0"/>
              <a:t>Figure 8: this scatter plot shows the relationship between median income and median house value in California.</a:t>
            </a:r>
          </a:p>
        </p:txBody>
      </p:sp>
    </p:spTree>
    <p:extLst>
      <p:ext uri="{BB962C8B-B14F-4D97-AF65-F5344CB8AC3E}">
        <p14:creationId xmlns:p14="http://schemas.microsoft.com/office/powerpoint/2010/main" val="215320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25" name="Straight Connector 922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42C8ECC7-575E-1CC9-75B0-7086471E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99037"/>
            <a:ext cx="5486400" cy="48206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3200D2A-9C54-50B0-8669-4BC4926A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99034"/>
            <a:ext cx="5816601" cy="4820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6FAEB1-3144-91EE-72C7-F96D6CE5A13D}"/>
              </a:ext>
            </a:extLst>
          </p:cNvPr>
          <p:cNvSpPr txBox="1"/>
          <p:nvPr/>
        </p:nvSpPr>
        <p:spPr>
          <a:xfrm>
            <a:off x="279401" y="5509549"/>
            <a:ext cx="5486400" cy="523220"/>
          </a:xfrm>
          <a:prstGeom prst="rect">
            <a:avLst/>
          </a:prstGeom>
          <a:noFill/>
        </p:spPr>
        <p:txBody>
          <a:bodyPr wrap="square" rtlCol="0">
            <a:spAutoFit/>
          </a:bodyPr>
          <a:lstStyle/>
          <a:p>
            <a:pPr algn="ctr"/>
            <a:r>
              <a:rPr lang="en-US" sz="1400" dirty="0"/>
              <a:t>Figure 9: the distribution of median house values in this price range using this density plot.</a:t>
            </a:r>
          </a:p>
        </p:txBody>
      </p:sp>
      <p:sp>
        <p:nvSpPr>
          <p:cNvPr id="4" name="TextBox 3">
            <a:extLst>
              <a:ext uri="{FF2B5EF4-FFF2-40B4-BE49-F238E27FC236}">
                <a16:creationId xmlns:a16="http://schemas.microsoft.com/office/drawing/2014/main" id="{85E86A90-2A48-CE7A-656B-196C627EDBE1}"/>
              </a:ext>
            </a:extLst>
          </p:cNvPr>
          <p:cNvSpPr txBox="1"/>
          <p:nvPr/>
        </p:nvSpPr>
        <p:spPr>
          <a:xfrm>
            <a:off x="6180881" y="5509549"/>
            <a:ext cx="5731718" cy="523220"/>
          </a:xfrm>
          <a:prstGeom prst="rect">
            <a:avLst/>
          </a:prstGeom>
          <a:noFill/>
        </p:spPr>
        <p:txBody>
          <a:bodyPr wrap="square" rtlCol="0">
            <a:spAutoFit/>
          </a:bodyPr>
          <a:lstStyle/>
          <a:p>
            <a:pPr algn="ctr"/>
            <a:r>
              <a:rPr lang="en-US" sz="1400" dirty="0"/>
              <a:t>Figure 10: joint plot shows the relationship between median income and median house value in California.</a:t>
            </a:r>
          </a:p>
        </p:txBody>
      </p:sp>
    </p:spTree>
    <p:extLst>
      <p:ext uri="{BB962C8B-B14F-4D97-AF65-F5344CB8AC3E}">
        <p14:creationId xmlns:p14="http://schemas.microsoft.com/office/powerpoint/2010/main" val="9679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6A678790-DBBC-4137-9CD5-A413A9B0D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3" name="Straight Connector 11272">
            <a:extLst>
              <a:ext uri="{FF2B5EF4-FFF2-40B4-BE49-F238E27FC236}">
                <a16:creationId xmlns:a16="http://schemas.microsoft.com/office/drawing/2014/main" id="{D1D34DAB-2AE5-4DF0-BAE6-478BECD8DF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268" name="Picture 4">
            <a:extLst>
              <a:ext uri="{FF2B5EF4-FFF2-40B4-BE49-F238E27FC236}">
                <a16:creationId xmlns:a16="http://schemas.microsoft.com/office/drawing/2014/main" id="{092278A3-0EA0-78DA-65ED-F602732BB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292100"/>
            <a:ext cx="8964613" cy="5753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11941-ED14-E5B4-660E-8964268C556E}"/>
              </a:ext>
            </a:extLst>
          </p:cNvPr>
          <p:cNvSpPr txBox="1"/>
          <p:nvPr/>
        </p:nvSpPr>
        <p:spPr>
          <a:xfrm>
            <a:off x="2201156" y="6412011"/>
            <a:ext cx="7827784" cy="307777"/>
          </a:xfrm>
          <a:prstGeom prst="rect">
            <a:avLst/>
          </a:prstGeom>
          <a:noFill/>
        </p:spPr>
        <p:txBody>
          <a:bodyPr wrap="none" rtlCol="0">
            <a:spAutoFit/>
          </a:bodyPr>
          <a:lstStyle/>
          <a:p>
            <a:pPr algn="ctr"/>
            <a:r>
              <a:rPr lang="en-US" sz="1400" dirty="0"/>
              <a:t>Figure 11:  the geographic distribution of houses in our California housing dataset, overlaid on a map.</a:t>
            </a:r>
          </a:p>
        </p:txBody>
      </p:sp>
    </p:spTree>
    <p:extLst>
      <p:ext uri="{BB962C8B-B14F-4D97-AF65-F5344CB8AC3E}">
        <p14:creationId xmlns:p14="http://schemas.microsoft.com/office/powerpoint/2010/main" val="284805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8E5D5-7732-1BE9-45B7-4CD10B1938FC}"/>
              </a:ext>
            </a:extLst>
          </p:cNvPr>
          <p:cNvSpPr>
            <a:spLocks noGrp="1"/>
          </p:cNvSpPr>
          <p:nvPr>
            <p:ph type="title"/>
          </p:nvPr>
        </p:nvSpPr>
        <p:spPr>
          <a:xfrm>
            <a:off x="629175" y="3715658"/>
            <a:ext cx="3405579" cy="2190192"/>
          </a:xfrm>
        </p:spPr>
        <p:txBody>
          <a:bodyPr vert="horz" lIns="91440" tIns="45720" rIns="91440" bIns="45720" rtlCol="0" anchor="t">
            <a:normAutofit/>
          </a:bodyPr>
          <a:lstStyle/>
          <a:p>
            <a:pPr algn="r"/>
            <a:r>
              <a:rPr lang="en-US" sz="4400" kern="1200">
                <a:solidFill>
                  <a:schemeClr val="tx2"/>
                </a:solidFill>
                <a:latin typeface="+mj-lt"/>
                <a:ea typeface="+mj-ea"/>
                <a:cs typeface="+mj-cs"/>
              </a:rPr>
              <a:t>Analysis Summary</a:t>
            </a:r>
          </a:p>
        </p:txBody>
      </p:sp>
      <p:cxnSp>
        <p:nvCxnSpPr>
          <p:cNvPr id="13" name="Straight Connector 12">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F1DC5B92-C55B-6207-999B-0615B9F486D3}"/>
              </a:ext>
            </a:extLst>
          </p:cNvPr>
          <p:cNvGraphicFramePr/>
          <p:nvPr>
            <p:extLst>
              <p:ext uri="{D42A27DB-BD31-4B8C-83A1-F6EECF244321}">
                <p14:modId xmlns:p14="http://schemas.microsoft.com/office/powerpoint/2010/main" val="1984416509"/>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16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8E47B5-28AA-1A1F-EB88-3B9F2D0CDD80}"/>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Linear Regression</a:t>
            </a:r>
          </a:p>
        </p:txBody>
      </p:sp>
      <p:pic>
        <p:nvPicPr>
          <p:cNvPr id="7" name="Picture 6" descr="A blue dotted graph with a red line&#10;&#10;Description automatically generated">
            <a:extLst>
              <a:ext uri="{FF2B5EF4-FFF2-40B4-BE49-F238E27FC236}">
                <a16:creationId xmlns:a16="http://schemas.microsoft.com/office/drawing/2014/main" id="{948D6D73-4754-ABDF-61BE-538C543E1549}"/>
              </a:ext>
            </a:extLst>
          </p:cNvPr>
          <p:cNvPicPr>
            <a:picLocks noChangeAspect="1"/>
          </p:cNvPicPr>
          <p:nvPr/>
        </p:nvPicPr>
        <p:blipFill>
          <a:blip r:embed="rId2"/>
          <a:stretch>
            <a:fillRect/>
          </a:stretch>
        </p:blipFill>
        <p:spPr>
          <a:xfrm>
            <a:off x="6257287" y="173619"/>
            <a:ext cx="5109052" cy="3498727"/>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59D8A6ED-BE27-D9DA-4A19-3EB10E495663}"/>
              </a:ext>
            </a:extLst>
          </p:cNvPr>
          <p:cNvPicPr>
            <a:picLocks noGrp="1" noChangeAspect="1"/>
          </p:cNvPicPr>
          <p:nvPr>
            <p:ph idx="1"/>
          </p:nvPr>
        </p:nvPicPr>
        <p:blipFill>
          <a:blip r:embed="rId3"/>
          <a:stretch>
            <a:fillRect/>
          </a:stretch>
        </p:blipFill>
        <p:spPr>
          <a:xfrm>
            <a:off x="6257287" y="4213187"/>
            <a:ext cx="5109052" cy="2471191"/>
          </a:xfrm>
          <a:prstGeom prst="rect">
            <a:avLst/>
          </a:prstGeom>
        </p:spPr>
      </p:pic>
    </p:spTree>
    <p:extLst>
      <p:ext uri="{BB962C8B-B14F-4D97-AF65-F5344CB8AC3E}">
        <p14:creationId xmlns:p14="http://schemas.microsoft.com/office/powerpoint/2010/main" val="248294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3D858D-32EC-E8C2-21A5-03A5D4C1AFD1}"/>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Decision Tree</a:t>
            </a:r>
          </a:p>
        </p:txBody>
      </p:sp>
      <p:pic>
        <p:nvPicPr>
          <p:cNvPr id="7" name="Picture 6" descr="A diagram of a tree&#10;&#10;Description automatically generated">
            <a:extLst>
              <a:ext uri="{FF2B5EF4-FFF2-40B4-BE49-F238E27FC236}">
                <a16:creationId xmlns:a16="http://schemas.microsoft.com/office/drawing/2014/main" id="{455429CE-F50C-9100-9598-A04BE85EE208}"/>
              </a:ext>
            </a:extLst>
          </p:cNvPr>
          <p:cNvPicPr>
            <a:picLocks noChangeAspect="1"/>
          </p:cNvPicPr>
          <p:nvPr/>
        </p:nvPicPr>
        <p:blipFill>
          <a:blip r:embed="rId2"/>
          <a:stretch>
            <a:fillRect/>
          </a:stretch>
        </p:blipFill>
        <p:spPr>
          <a:xfrm>
            <a:off x="6257288" y="196769"/>
            <a:ext cx="5514166" cy="3475579"/>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code&#10;&#10;Description automatically generated">
            <a:extLst>
              <a:ext uri="{FF2B5EF4-FFF2-40B4-BE49-F238E27FC236}">
                <a16:creationId xmlns:a16="http://schemas.microsoft.com/office/drawing/2014/main" id="{3EF24619-02A0-CB90-06D7-AE2379B8AED5}"/>
              </a:ext>
            </a:extLst>
          </p:cNvPr>
          <p:cNvPicPr>
            <a:picLocks noGrp="1" noChangeAspect="1"/>
          </p:cNvPicPr>
          <p:nvPr>
            <p:ph idx="1"/>
          </p:nvPr>
        </p:nvPicPr>
        <p:blipFill>
          <a:blip r:embed="rId3"/>
          <a:stretch>
            <a:fillRect/>
          </a:stretch>
        </p:blipFill>
        <p:spPr>
          <a:xfrm>
            <a:off x="6524018" y="3952122"/>
            <a:ext cx="5120114" cy="2471825"/>
          </a:xfrm>
          <a:prstGeom prst="rect">
            <a:avLst/>
          </a:prstGeom>
        </p:spPr>
      </p:pic>
    </p:spTree>
    <p:extLst>
      <p:ext uri="{BB962C8B-B14F-4D97-AF65-F5344CB8AC3E}">
        <p14:creationId xmlns:p14="http://schemas.microsoft.com/office/powerpoint/2010/main" val="166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25CE6-16A1-EBDC-03F9-9564F2755AFE}"/>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Random Forest</a:t>
            </a:r>
          </a:p>
        </p:txBody>
      </p:sp>
      <p:pic>
        <p:nvPicPr>
          <p:cNvPr id="7" name="Picture 6" descr="A diagram of a random forest&#10;&#10;Description automatically generated">
            <a:extLst>
              <a:ext uri="{FF2B5EF4-FFF2-40B4-BE49-F238E27FC236}">
                <a16:creationId xmlns:a16="http://schemas.microsoft.com/office/drawing/2014/main" id="{F143D212-FAB4-C0FA-2FD1-0B14F3DFE199}"/>
              </a:ext>
            </a:extLst>
          </p:cNvPr>
          <p:cNvPicPr>
            <a:picLocks noChangeAspect="1"/>
          </p:cNvPicPr>
          <p:nvPr/>
        </p:nvPicPr>
        <p:blipFill>
          <a:blip r:embed="rId2"/>
          <a:stretch>
            <a:fillRect/>
          </a:stretch>
        </p:blipFill>
        <p:spPr>
          <a:xfrm>
            <a:off x="6400800" y="300041"/>
            <a:ext cx="5200649" cy="358219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screen shot of a program&#10;&#10;Description automatically generated">
            <a:extLst>
              <a:ext uri="{FF2B5EF4-FFF2-40B4-BE49-F238E27FC236}">
                <a16:creationId xmlns:a16="http://schemas.microsoft.com/office/drawing/2014/main" id="{D535B228-C7A9-957C-9B87-E10E248A6071}"/>
              </a:ext>
            </a:extLst>
          </p:cNvPr>
          <p:cNvPicPr>
            <a:picLocks noGrp="1" noChangeAspect="1"/>
          </p:cNvPicPr>
          <p:nvPr>
            <p:ph idx="1"/>
          </p:nvPr>
        </p:nvPicPr>
        <p:blipFill>
          <a:blip r:embed="rId3"/>
          <a:stretch>
            <a:fillRect/>
          </a:stretch>
        </p:blipFill>
        <p:spPr>
          <a:xfrm>
            <a:off x="6524018" y="4316293"/>
            <a:ext cx="5077431" cy="2107655"/>
          </a:xfrm>
          <a:prstGeom prst="rect">
            <a:avLst/>
          </a:prstGeom>
        </p:spPr>
      </p:pic>
    </p:spTree>
    <p:extLst>
      <p:ext uri="{BB962C8B-B14F-4D97-AF65-F5344CB8AC3E}">
        <p14:creationId xmlns:p14="http://schemas.microsoft.com/office/powerpoint/2010/main" val="204216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4C8962-4478-2982-227E-0784F07040A7}"/>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lnSpc>
                <a:spcPct val="90000"/>
              </a:lnSpc>
            </a:pPr>
            <a:r>
              <a:rPr lang="en-US" dirty="0"/>
              <a:t>Support Vector Regression</a:t>
            </a:r>
            <a:endParaRPr lang="en-US"/>
          </a:p>
        </p:txBody>
      </p:sp>
      <p:pic>
        <p:nvPicPr>
          <p:cNvPr id="7" name="Picture 6" descr="A blue dotted graph with a red line&#10;&#10;Description automatically generated">
            <a:extLst>
              <a:ext uri="{FF2B5EF4-FFF2-40B4-BE49-F238E27FC236}">
                <a16:creationId xmlns:a16="http://schemas.microsoft.com/office/drawing/2014/main" id="{18F001B8-537F-0160-4749-3422F8D69E3A}"/>
              </a:ext>
            </a:extLst>
          </p:cNvPr>
          <p:cNvPicPr>
            <a:picLocks noChangeAspect="1"/>
          </p:cNvPicPr>
          <p:nvPr/>
        </p:nvPicPr>
        <p:blipFill>
          <a:blip r:embed="rId2"/>
          <a:stretch>
            <a:fillRect/>
          </a:stretch>
        </p:blipFill>
        <p:spPr>
          <a:xfrm>
            <a:off x="6524018" y="325841"/>
            <a:ext cx="5072169" cy="346295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F76E99AC-007F-999E-1EAE-8D83CA25D222}"/>
              </a:ext>
            </a:extLst>
          </p:cNvPr>
          <p:cNvPicPr>
            <a:picLocks noGrp="1" noChangeAspect="1"/>
          </p:cNvPicPr>
          <p:nvPr>
            <p:ph idx="1"/>
          </p:nvPr>
        </p:nvPicPr>
        <p:blipFill>
          <a:blip r:embed="rId3"/>
          <a:stretch>
            <a:fillRect/>
          </a:stretch>
        </p:blipFill>
        <p:spPr>
          <a:xfrm>
            <a:off x="6857999" y="4068232"/>
            <a:ext cx="4419600" cy="2463926"/>
          </a:xfrm>
          <a:prstGeom prst="rect">
            <a:avLst/>
          </a:prstGeom>
        </p:spPr>
      </p:pic>
    </p:spTree>
    <p:extLst>
      <p:ext uri="{BB962C8B-B14F-4D97-AF65-F5344CB8AC3E}">
        <p14:creationId xmlns:p14="http://schemas.microsoft.com/office/powerpoint/2010/main" val="132257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224B-6755-0A7B-5A5A-EC7E4B749CA9}"/>
              </a:ext>
            </a:extLst>
          </p:cNvPr>
          <p:cNvSpPr>
            <a:spLocks noGrp="1"/>
          </p:cNvSpPr>
          <p:nvPr>
            <p:ph type="title"/>
          </p:nvPr>
        </p:nvSpPr>
        <p:spPr>
          <a:xfrm>
            <a:off x="1461806" y="750967"/>
            <a:ext cx="9053794" cy="1492731"/>
          </a:xfrm>
        </p:spPr>
        <p:txBody>
          <a:bodyPr anchor="b">
            <a:normAutofit/>
          </a:bodyPr>
          <a:lstStyle/>
          <a:p>
            <a:r>
              <a:rPr lang="en-US" dirty="0"/>
              <a:t>Abstract</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7002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50EDE9-F3AE-DA51-59F3-1FA472B529A9}"/>
              </a:ext>
            </a:extLst>
          </p:cNvPr>
          <p:cNvSpPr>
            <a:spLocks noGrp="1"/>
          </p:cNvSpPr>
          <p:nvPr>
            <p:ph idx="1"/>
          </p:nvPr>
        </p:nvSpPr>
        <p:spPr>
          <a:xfrm>
            <a:off x="2392681" y="2861855"/>
            <a:ext cx="7399019" cy="3245178"/>
          </a:xfrm>
        </p:spPr>
        <p:txBody>
          <a:bodyPr anchor="b">
            <a:normAutofit/>
          </a:bodyPr>
          <a:lstStyle/>
          <a:p>
            <a:pPr marL="0" indent="0">
              <a:lnSpc>
                <a:spcPct val="110000"/>
              </a:lnSpc>
              <a:buNone/>
            </a:pPr>
            <a:r>
              <a:rPr lang="en-US" sz="1800" dirty="0"/>
              <a:t>Our project explores predictive models for California Housing 1990 dataset, employing Linear Regression, Random Forest, Decision Tree, and Support Vector Regression. Through comprehensive analysis and comparison, we assess the efficacy of these models in predicting housing median values. Additionally, exploratory data analysis (EDA) enhances our understanding of the dataset's characteristics and relationships. Our findings shed light on the most suitable model for predicting housing values in diverse Californian locales, offering valuable insights for housing market stakeholders and researchers alike.</a:t>
            </a:r>
          </a:p>
        </p:txBody>
      </p:sp>
    </p:spTree>
    <p:extLst>
      <p:ext uri="{BB962C8B-B14F-4D97-AF65-F5344CB8AC3E}">
        <p14:creationId xmlns:p14="http://schemas.microsoft.com/office/powerpoint/2010/main" val="3111998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C4A53-822E-237C-3148-1CB60D26F65F}"/>
              </a:ext>
            </a:extLst>
          </p:cNvPr>
          <p:cNvSpPr>
            <a:spLocks noGrp="1"/>
          </p:cNvSpPr>
          <p:nvPr>
            <p:ph type="title"/>
          </p:nvPr>
        </p:nvSpPr>
        <p:spPr>
          <a:xfrm>
            <a:off x="952500" y="885039"/>
            <a:ext cx="5262778" cy="1570485"/>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659C13D-29BC-450F-EBDA-43A9F2BDF7E6}"/>
              </a:ext>
            </a:extLst>
          </p:cNvPr>
          <p:cNvSpPr>
            <a:spLocks noGrp="1"/>
          </p:cNvSpPr>
          <p:nvPr>
            <p:ph idx="1"/>
          </p:nvPr>
        </p:nvSpPr>
        <p:spPr>
          <a:xfrm>
            <a:off x="952500" y="2813959"/>
            <a:ext cx="5262778" cy="3159001"/>
          </a:xfrm>
        </p:spPr>
        <p:txBody>
          <a:bodyPr anchor="t">
            <a:normAutofit/>
          </a:bodyPr>
          <a:lstStyle/>
          <a:p>
            <a:r>
              <a:rPr lang="en-US"/>
              <a:t>The Random Forest model has the lowest RMSE (44828.2260), making it the best-performing model.</a:t>
            </a:r>
          </a:p>
          <a:p>
            <a:r>
              <a:rPr lang="en-US"/>
              <a:t>Random Forest is a powerful ensemble learning method that builds multiple decision trees and merges their predictions to improve accuracy and reduce overfitting.</a:t>
            </a:r>
          </a:p>
          <a:p>
            <a:endParaRPr lang="en-US" dirty="0"/>
          </a:p>
        </p:txBody>
      </p:sp>
      <p:pic>
        <p:nvPicPr>
          <p:cNvPr id="1026" name="Picture 2">
            <a:extLst>
              <a:ext uri="{FF2B5EF4-FFF2-40B4-BE49-F238E27FC236}">
                <a16:creationId xmlns:a16="http://schemas.microsoft.com/office/drawing/2014/main" id="{174B050F-DC13-5385-B9E1-5C10BC3B81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600" y="1338399"/>
            <a:ext cx="5986463" cy="4371451"/>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03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80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F6DE6-75B3-312F-BD4D-176DE6F23F5C}"/>
              </a:ext>
            </a:extLst>
          </p:cNvPr>
          <p:cNvSpPr>
            <a:spLocks noGrp="1"/>
          </p:cNvSpPr>
          <p:nvPr>
            <p:ph type="title"/>
          </p:nvPr>
        </p:nvSpPr>
        <p:spPr>
          <a:xfrm>
            <a:off x="849760" y="876302"/>
            <a:ext cx="10427840" cy="1086056"/>
          </a:xfrm>
        </p:spPr>
        <p:txBody>
          <a:bodyPr vert="horz" lIns="91440" tIns="45720" rIns="91440" bIns="45720" rtlCol="0" anchor="b">
            <a:normAutofit/>
          </a:bodyPr>
          <a:lstStyle/>
          <a:p>
            <a:r>
              <a:rPr lang="en-US" sz="4400" kern="1200">
                <a:solidFill>
                  <a:schemeClr val="tx2"/>
                </a:solidFill>
                <a:latin typeface="+mj-lt"/>
                <a:ea typeface="+mj-ea"/>
                <a:cs typeface="+mj-cs"/>
              </a:rPr>
              <a:t>Future Scope</a:t>
            </a:r>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1D8C457F-0C16-48C2-CFED-7E348A3B798B}"/>
              </a:ext>
            </a:extLst>
          </p:cNvPr>
          <p:cNvGraphicFramePr/>
          <p:nvPr>
            <p:extLst>
              <p:ext uri="{D42A27DB-BD31-4B8C-83A1-F6EECF244321}">
                <p14:modId xmlns:p14="http://schemas.microsoft.com/office/powerpoint/2010/main" val="349207917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908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172A-5B36-0DF5-BC74-32838978B6B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0124A40-F9E8-F398-DB3C-69AE086AC8BD}"/>
              </a:ext>
            </a:extLst>
          </p:cNvPr>
          <p:cNvSpPr>
            <a:spLocks noGrp="1"/>
          </p:cNvSpPr>
          <p:nvPr>
            <p:ph idx="1"/>
          </p:nvPr>
        </p:nvSpPr>
        <p:spPr/>
        <p:txBody>
          <a:bodyPr/>
          <a:lstStyle/>
          <a:p>
            <a:r>
              <a:rPr lang="en-US" dirty="0">
                <a:hlinkClick r:id="rId2"/>
              </a:rPr>
              <a:t>https://github.com/swayambhu/python-final-presentation</a:t>
            </a:r>
            <a:endParaRPr lang="en-US" dirty="0"/>
          </a:p>
          <a:p>
            <a:r>
              <a:rPr lang="en-US" dirty="0"/>
              <a:t>https://</a:t>
            </a:r>
            <a:r>
              <a:rPr lang="en-US" dirty="0" err="1"/>
              <a:t>www.kaggle.com</a:t>
            </a:r>
            <a:r>
              <a:rPr lang="en-US" dirty="0"/>
              <a:t>/datasets/</a:t>
            </a:r>
            <a:r>
              <a:rPr lang="en-US" dirty="0" err="1"/>
              <a:t>camnugent</a:t>
            </a:r>
            <a:r>
              <a:rPr lang="en-US" dirty="0"/>
              <a:t>/</a:t>
            </a:r>
            <a:r>
              <a:rPr lang="en-US" dirty="0" err="1"/>
              <a:t>california</a:t>
            </a:r>
            <a:r>
              <a:rPr lang="en-US"/>
              <a:t>-housing-prices</a:t>
            </a:r>
          </a:p>
        </p:txBody>
      </p:sp>
    </p:spTree>
    <p:extLst>
      <p:ext uri="{BB962C8B-B14F-4D97-AF65-F5344CB8AC3E}">
        <p14:creationId xmlns:p14="http://schemas.microsoft.com/office/powerpoint/2010/main" val="1662936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41CD4-B9D7-25E2-E2CE-37805342DFDB}"/>
              </a:ext>
            </a:extLst>
          </p:cNvPr>
          <p:cNvSpPr>
            <a:spLocks noGrp="1"/>
          </p:cNvSpPr>
          <p:nvPr>
            <p:ph type="title"/>
          </p:nvPr>
        </p:nvSpPr>
        <p:spPr>
          <a:xfrm>
            <a:off x="4448497" y="1500027"/>
            <a:ext cx="3295006" cy="2202601"/>
          </a:xfrm>
        </p:spPr>
        <p:txBody>
          <a:bodyPr vert="horz" lIns="91440" tIns="45720" rIns="91440" bIns="45720" rtlCol="0" anchor="b">
            <a:normAutofit/>
          </a:bodyPr>
          <a:lstStyle/>
          <a:p>
            <a:pPr algn="ctr"/>
            <a:r>
              <a:rPr lang="en-US" sz="4400"/>
              <a:t>Thank You</a:t>
            </a:r>
          </a:p>
        </p:txBody>
      </p:sp>
      <p:cxnSp>
        <p:nvCxnSpPr>
          <p:cNvPr id="13" name="Straight Connector 12">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44D1-B50C-6317-25AB-20EBA3036998}"/>
              </a:ext>
            </a:extLst>
          </p:cNvPr>
          <p:cNvSpPr>
            <a:spLocks noGrp="1"/>
          </p:cNvSpPr>
          <p:nvPr>
            <p:ph type="title"/>
          </p:nvPr>
        </p:nvSpPr>
        <p:spPr>
          <a:xfrm>
            <a:off x="952499" y="763114"/>
            <a:ext cx="5262778" cy="825088"/>
          </a:xfrm>
        </p:spPr>
        <p:txBody>
          <a:bodyPr anchor="b">
            <a:normAutofit/>
          </a:bodyPr>
          <a:lstStyle/>
          <a:p>
            <a:r>
              <a:rPr lang="en-US" dirty="0"/>
              <a:t>Introduction</a:t>
            </a:r>
          </a:p>
        </p:txBody>
      </p:sp>
      <p:sp>
        <p:nvSpPr>
          <p:cNvPr id="16" name="Content Placeholder 2">
            <a:extLst>
              <a:ext uri="{FF2B5EF4-FFF2-40B4-BE49-F238E27FC236}">
                <a16:creationId xmlns:a16="http://schemas.microsoft.com/office/drawing/2014/main" id="{CFB6A2A9-3324-1DD9-D1E3-8BC63CF81993}"/>
              </a:ext>
            </a:extLst>
          </p:cNvPr>
          <p:cNvSpPr>
            <a:spLocks noGrp="1"/>
          </p:cNvSpPr>
          <p:nvPr>
            <p:ph idx="1"/>
          </p:nvPr>
        </p:nvSpPr>
        <p:spPr>
          <a:xfrm>
            <a:off x="952499" y="2013997"/>
            <a:ext cx="6131207" cy="4269932"/>
          </a:xfrm>
        </p:spPr>
        <p:txBody>
          <a:bodyPr anchor="t">
            <a:normAutofit/>
          </a:bodyPr>
          <a:lstStyle/>
          <a:p>
            <a:pPr>
              <a:lnSpc>
                <a:spcPct val="110000"/>
              </a:lnSpc>
            </a:pPr>
            <a:r>
              <a:rPr lang="en-US" sz="1600" dirty="0"/>
              <a:t>The California Housing 1990 dataset provides insights into the housing-related information, offering insights into factors influencing housing values in California during 90s. </a:t>
            </a:r>
          </a:p>
          <a:p>
            <a:pPr>
              <a:lnSpc>
                <a:spcPct val="110000"/>
              </a:lnSpc>
            </a:pPr>
            <a:r>
              <a:rPr lang="en-US" sz="1600" dirty="0"/>
              <a:t>In this study, we delve into the dataset's intricacies, evaluating various predictive models to find patterns and make informed predictions. </a:t>
            </a:r>
          </a:p>
          <a:p>
            <a:pPr>
              <a:lnSpc>
                <a:spcPct val="110000"/>
              </a:lnSpc>
            </a:pPr>
            <a:r>
              <a:rPr lang="en-US" sz="1600" dirty="0"/>
              <a:t>Our analysis focuses on Linear Regression, Random Forest, Decision Tree, and Support Vector Regression techniques, evaluating their results in forecasting median house values. </a:t>
            </a:r>
          </a:p>
          <a:p>
            <a:pPr>
              <a:lnSpc>
                <a:spcPct val="110000"/>
              </a:lnSpc>
            </a:pPr>
            <a:r>
              <a:rPr lang="en-US" sz="1600" dirty="0"/>
              <a:t>Moreover, through exploratory data analysis (EDA), we will explore the dataset's underlying trends and relationships.</a:t>
            </a:r>
          </a:p>
        </p:txBody>
      </p:sp>
      <p:pic>
        <p:nvPicPr>
          <p:cNvPr id="7" name="Graphic 6" descr="House">
            <a:extLst>
              <a:ext uri="{FF2B5EF4-FFF2-40B4-BE49-F238E27FC236}">
                <a16:creationId xmlns:a16="http://schemas.microsoft.com/office/drawing/2014/main" id="{3D223607-A43F-0865-B92A-03F46C049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9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E2A4A-3463-0541-D611-9D3A69B267FA}"/>
              </a:ext>
            </a:extLst>
          </p:cNvPr>
          <p:cNvSpPr>
            <a:spLocks noGrp="1"/>
          </p:cNvSpPr>
          <p:nvPr>
            <p:ph type="title"/>
          </p:nvPr>
        </p:nvSpPr>
        <p:spPr>
          <a:xfrm>
            <a:off x="952500" y="302747"/>
            <a:ext cx="5262778" cy="1086216"/>
          </a:xfrm>
        </p:spPr>
        <p:txBody>
          <a:bodyPr anchor="b">
            <a:normAutofit/>
          </a:bodyPr>
          <a:lstStyle/>
          <a:p>
            <a:r>
              <a:rPr lang="en-US"/>
              <a:t>Dataset</a:t>
            </a:r>
            <a:endParaRPr lang="en-US" dirty="0"/>
          </a:p>
        </p:txBody>
      </p:sp>
      <p:sp>
        <p:nvSpPr>
          <p:cNvPr id="10" name="Content Placeholder 2">
            <a:extLst>
              <a:ext uri="{FF2B5EF4-FFF2-40B4-BE49-F238E27FC236}">
                <a16:creationId xmlns:a16="http://schemas.microsoft.com/office/drawing/2014/main" id="{C835E1D9-2E86-9B42-2AD0-70A1EF1C3F4A}"/>
              </a:ext>
            </a:extLst>
          </p:cNvPr>
          <p:cNvSpPr>
            <a:spLocks noGrp="1"/>
          </p:cNvSpPr>
          <p:nvPr>
            <p:ph idx="1"/>
          </p:nvPr>
        </p:nvSpPr>
        <p:spPr>
          <a:xfrm>
            <a:off x="952499" y="1691710"/>
            <a:ext cx="5911287" cy="4592213"/>
          </a:xfrm>
        </p:spPr>
        <p:txBody>
          <a:bodyPr anchor="t">
            <a:normAutofit fontScale="92500" lnSpcReduction="10000"/>
          </a:bodyPr>
          <a:lstStyle/>
          <a:p>
            <a:pPr>
              <a:lnSpc>
                <a:spcPct val="110000"/>
              </a:lnSpc>
            </a:pPr>
            <a:r>
              <a:rPr lang="en-US" sz="1600"/>
              <a:t>There are 20,640 entries in the database.</a:t>
            </a:r>
          </a:p>
          <a:p>
            <a:pPr>
              <a:lnSpc>
                <a:spcPct val="110000"/>
              </a:lnSpc>
            </a:pPr>
            <a:r>
              <a:rPr lang="en-US" sz="1600" b="1"/>
              <a:t>Column Details:</a:t>
            </a:r>
          </a:p>
          <a:p>
            <a:pPr lvl="1">
              <a:lnSpc>
                <a:spcPct val="110000"/>
              </a:lnSpc>
            </a:pPr>
            <a:r>
              <a:rPr lang="en-US" sz="1600"/>
              <a:t>longitude: Longitude coordinate of the location.</a:t>
            </a:r>
          </a:p>
          <a:p>
            <a:pPr lvl="1">
              <a:lnSpc>
                <a:spcPct val="110000"/>
              </a:lnSpc>
            </a:pPr>
            <a:r>
              <a:rPr lang="en-US" sz="1600"/>
              <a:t>latitude: Latitude coordinate of the location.</a:t>
            </a:r>
          </a:p>
          <a:p>
            <a:pPr lvl="1">
              <a:lnSpc>
                <a:spcPct val="110000"/>
              </a:lnSpc>
            </a:pPr>
            <a:r>
              <a:rPr lang="en-US" sz="1600"/>
              <a:t>housing_median_age: Median age of the housing in the location.</a:t>
            </a:r>
          </a:p>
          <a:p>
            <a:pPr lvl="1">
              <a:lnSpc>
                <a:spcPct val="110000"/>
              </a:lnSpc>
            </a:pPr>
            <a:r>
              <a:rPr lang="en-US" sz="1600"/>
              <a:t>total_rooms: Total number of rooms in the housing.</a:t>
            </a:r>
          </a:p>
          <a:p>
            <a:pPr lvl="1">
              <a:lnSpc>
                <a:spcPct val="110000"/>
              </a:lnSpc>
            </a:pPr>
            <a:r>
              <a:rPr lang="en-US" sz="1600"/>
              <a:t>total_bedrooms: Total number of bedrooms in the housing.</a:t>
            </a:r>
          </a:p>
          <a:p>
            <a:pPr lvl="1">
              <a:lnSpc>
                <a:spcPct val="110000"/>
              </a:lnSpc>
            </a:pPr>
            <a:r>
              <a:rPr lang="en-US" sz="1600"/>
              <a:t>population: Total population in the housing area.</a:t>
            </a:r>
          </a:p>
          <a:p>
            <a:pPr lvl="1">
              <a:lnSpc>
                <a:spcPct val="110000"/>
              </a:lnSpc>
            </a:pPr>
            <a:r>
              <a:rPr lang="en-US" sz="1600"/>
              <a:t>households: Total number of households in the housing.</a:t>
            </a:r>
          </a:p>
          <a:p>
            <a:pPr lvl="1">
              <a:lnSpc>
                <a:spcPct val="110000"/>
              </a:lnSpc>
            </a:pPr>
            <a:r>
              <a:rPr lang="en-US" sz="1600"/>
              <a:t>median_income: Median income of households in the housing area.</a:t>
            </a:r>
          </a:p>
          <a:p>
            <a:pPr lvl="1">
              <a:lnSpc>
                <a:spcPct val="110000"/>
              </a:lnSpc>
            </a:pPr>
            <a:r>
              <a:rPr lang="en-US" sz="1600"/>
              <a:t>median_house_value: Median value of houses in the housing area.</a:t>
            </a:r>
          </a:p>
          <a:p>
            <a:pPr lvl="1">
              <a:lnSpc>
                <a:spcPct val="110000"/>
              </a:lnSpc>
            </a:pPr>
            <a:r>
              <a:rPr lang="en-US" sz="1600"/>
              <a:t>ocean_proximity: Proximity of the housing area to the ocean.</a:t>
            </a:r>
          </a:p>
          <a:p>
            <a:pPr marL="0" indent="0">
              <a:lnSpc>
                <a:spcPct val="110000"/>
              </a:lnSpc>
              <a:buNone/>
            </a:pPr>
            <a:r>
              <a:rPr lang="en-US" sz="1600"/>
              <a:t>The 1990 California Housing dataset illuminates economic trends via housing factors, offering insights into growth, decline, and market dynamics.</a:t>
            </a:r>
            <a:endParaRPr lang="en-US" sz="1600" dirty="0"/>
          </a:p>
        </p:txBody>
      </p:sp>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code&#10;&#10;Description automatically generated">
            <a:extLst>
              <a:ext uri="{FF2B5EF4-FFF2-40B4-BE49-F238E27FC236}">
                <a16:creationId xmlns:a16="http://schemas.microsoft.com/office/drawing/2014/main" id="{81D5CF69-815A-A00D-C053-88DB9312BE87}"/>
              </a:ext>
            </a:extLst>
          </p:cNvPr>
          <p:cNvPicPr>
            <a:picLocks noChangeAspect="1"/>
          </p:cNvPicPr>
          <p:nvPr/>
        </p:nvPicPr>
        <p:blipFill>
          <a:blip r:embed="rId3"/>
          <a:stretch>
            <a:fillRect/>
          </a:stretch>
        </p:blipFill>
        <p:spPr>
          <a:xfrm>
            <a:off x="7394804" y="525237"/>
            <a:ext cx="4266177" cy="252093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598AB71-5C0B-FDA3-806E-B88A8F76B06E}"/>
              </a:ext>
            </a:extLst>
          </p:cNvPr>
          <p:cNvPicPr>
            <a:picLocks noChangeAspect="1"/>
          </p:cNvPicPr>
          <p:nvPr/>
        </p:nvPicPr>
        <p:blipFill>
          <a:blip r:embed="rId4"/>
          <a:stretch>
            <a:fillRect/>
          </a:stretch>
        </p:blipFill>
        <p:spPr>
          <a:xfrm>
            <a:off x="7394804" y="3429000"/>
            <a:ext cx="4266176" cy="2396150"/>
          </a:xfrm>
          <a:prstGeom prst="rect">
            <a:avLst/>
          </a:prstGeom>
        </p:spPr>
      </p:pic>
      <p:sp>
        <p:nvSpPr>
          <p:cNvPr id="19" name="TextBox 18">
            <a:extLst>
              <a:ext uri="{FF2B5EF4-FFF2-40B4-BE49-F238E27FC236}">
                <a16:creationId xmlns:a16="http://schemas.microsoft.com/office/drawing/2014/main" id="{3600BA90-3A57-054A-E6DE-9E6D8BF0F5EF}"/>
              </a:ext>
            </a:extLst>
          </p:cNvPr>
          <p:cNvSpPr txBox="1"/>
          <p:nvPr/>
        </p:nvSpPr>
        <p:spPr>
          <a:xfrm>
            <a:off x="8547100" y="3083695"/>
            <a:ext cx="2183611" cy="307777"/>
          </a:xfrm>
          <a:prstGeom prst="rect">
            <a:avLst/>
          </a:prstGeom>
          <a:noFill/>
        </p:spPr>
        <p:txBody>
          <a:bodyPr wrap="none" rtlCol="0">
            <a:spAutoFit/>
          </a:bodyPr>
          <a:lstStyle/>
          <a:p>
            <a:r>
              <a:rPr lang="en-US" sz="1400" dirty="0"/>
              <a:t>Figure 1: data information</a:t>
            </a:r>
          </a:p>
        </p:txBody>
      </p:sp>
      <p:sp>
        <p:nvSpPr>
          <p:cNvPr id="22" name="TextBox 21">
            <a:extLst>
              <a:ext uri="{FF2B5EF4-FFF2-40B4-BE49-F238E27FC236}">
                <a16:creationId xmlns:a16="http://schemas.microsoft.com/office/drawing/2014/main" id="{42FA424F-192E-46C8-EE20-C405750777CC}"/>
              </a:ext>
            </a:extLst>
          </p:cNvPr>
          <p:cNvSpPr txBox="1"/>
          <p:nvPr/>
        </p:nvSpPr>
        <p:spPr>
          <a:xfrm>
            <a:off x="8359887" y="5825150"/>
            <a:ext cx="2694969" cy="307777"/>
          </a:xfrm>
          <a:prstGeom prst="rect">
            <a:avLst/>
          </a:prstGeom>
          <a:noFill/>
        </p:spPr>
        <p:txBody>
          <a:bodyPr wrap="none" rtlCol="0">
            <a:spAutoFit/>
          </a:bodyPr>
          <a:lstStyle/>
          <a:p>
            <a:r>
              <a:rPr lang="en-US" sz="1400" dirty="0"/>
              <a:t>Figure 2: NULL values in dataset</a:t>
            </a:r>
          </a:p>
        </p:txBody>
      </p:sp>
    </p:spTree>
    <p:extLst>
      <p:ext uri="{BB962C8B-B14F-4D97-AF65-F5344CB8AC3E}">
        <p14:creationId xmlns:p14="http://schemas.microsoft.com/office/powerpoint/2010/main" val="236536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98A81-2FA7-4B5D-B93C-382AD5469541}"/>
              </a:ext>
            </a:extLst>
          </p:cNvPr>
          <p:cNvSpPr>
            <a:spLocks noGrp="1"/>
          </p:cNvSpPr>
          <p:nvPr>
            <p:ph type="title"/>
          </p:nvPr>
        </p:nvSpPr>
        <p:spPr>
          <a:xfrm>
            <a:off x="849760" y="876302"/>
            <a:ext cx="10427840" cy="1086056"/>
          </a:xfrm>
        </p:spPr>
        <p:txBody>
          <a:bodyPr>
            <a:normAutofit/>
          </a:bodyPr>
          <a:lstStyle/>
          <a:p>
            <a:r>
              <a:rPr lang="en-US" dirty="0"/>
              <a:t>Preprocessing</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7F16E3-4A3E-9400-66EC-71D3203CAD1A}"/>
              </a:ext>
            </a:extLst>
          </p:cNvPr>
          <p:cNvGraphicFramePr>
            <a:graphicFrameLocks noGrp="1"/>
          </p:cNvGraphicFramePr>
          <p:nvPr>
            <p:ph idx="1"/>
            <p:extLst>
              <p:ext uri="{D42A27DB-BD31-4B8C-83A1-F6EECF244321}">
                <p14:modId xmlns:p14="http://schemas.microsoft.com/office/powerpoint/2010/main" val="136068647"/>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94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liquid&#10;&#10;Description automatically generated">
            <a:extLst>
              <a:ext uri="{FF2B5EF4-FFF2-40B4-BE49-F238E27FC236}">
                <a16:creationId xmlns:a16="http://schemas.microsoft.com/office/drawing/2014/main" id="{9320BA42-3F15-FCD2-4C3C-014702836873}"/>
              </a:ext>
            </a:extLst>
          </p:cNvPr>
          <p:cNvPicPr>
            <a:picLocks noChangeAspect="1"/>
          </p:cNvPicPr>
          <p:nvPr/>
        </p:nvPicPr>
        <p:blipFill rotWithShape="1">
          <a:blip r:embed="rId2">
            <a:alphaModFix amt="40000"/>
          </a:blip>
          <a:srcRect t="10585" b="14415"/>
          <a:stretch/>
        </p:blipFill>
        <p:spPr>
          <a:xfrm>
            <a:off x="6822" y="10"/>
            <a:ext cx="12192017" cy="6858000"/>
          </a:xfrm>
          <a:prstGeom prst="rect">
            <a:avLst/>
          </a:prstGeom>
        </p:spPr>
      </p:pic>
      <p:sp>
        <p:nvSpPr>
          <p:cNvPr id="2" name="Title 1">
            <a:extLst>
              <a:ext uri="{FF2B5EF4-FFF2-40B4-BE49-F238E27FC236}">
                <a16:creationId xmlns:a16="http://schemas.microsoft.com/office/drawing/2014/main" id="{AD3F0901-7D4A-7457-A1F8-557FC460B66B}"/>
              </a:ext>
            </a:extLst>
          </p:cNvPr>
          <p:cNvSpPr>
            <a:spLocks noGrp="1"/>
          </p:cNvSpPr>
          <p:nvPr>
            <p:ph type="title"/>
          </p:nvPr>
        </p:nvSpPr>
        <p:spPr>
          <a:xfrm>
            <a:off x="2629691" y="1256045"/>
            <a:ext cx="6962052" cy="1884207"/>
          </a:xfrm>
        </p:spPr>
        <p:txBody>
          <a:bodyPr vert="horz" lIns="91440" tIns="45720" rIns="91440" bIns="45720" rtlCol="0" anchor="b">
            <a:normAutofit/>
          </a:bodyPr>
          <a:lstStyle/>
          <a:p>
            <a:pPr algn="ctr"/>
            <a:r>
              <a:rPr lang="en-US" sz="4800">
                <a:solidFill>
                  <a:srgbClr val="FFFFFF"/>
                </a:solidFill>
              </a:rPr>
              <a:t>Data Visualization</a:t>
            </a:r>
            <a:br>
              <a:rPr lang="en-US" sz="4800">
                <a:solidFill>
                  <a:srgbClr val="FFFFFF"/>
                </a:solidFill>
              </a:rPr>
            </a:br>
            <a:r>
              <a:rPr lang="en-US" sz="4800">
                <a:solidFill>
                  <a:srgbClr val="FFFFFF"/>
                </a:solidFill>
              </a:rPr>
              <a:t>Exploratory Data Analysis</a:t>
            </a:r>
          </a:p>
        </p:txBody>
      </p:sp>
      <p:cxnSp>
        <p:nvCxnSpPr>
          <p:cNvPr id="12" name="Straight Connector 11">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blue dots&#10;&#10;Description automatically generated">
            <a:extLst>
              <a:ext uri="{FF2B5EF4-FFF2-40B4-BE49-F238E27FC236}">
                <a16:creationId xmlns:a16="http://schemas.microsoft.com/office/drawing/2014/main" id="{680406C8-9870-ECEC-44FF-B3C5332354AC}"/>
              </a:ext>
            </a:extLst>
          </p:cNvPr>
          <p:cNvPicPr>
            <a:picLocks noChangeAspect="1"/>
          </p:cNvPicPr>
          <p:nvPr/>
        </p:nvPicPr>
        <p:blipFill>
          <a:blip r:embed="rId2"/>
          <a:stretch>
            <a:fillRect/>
          </a:stretch>
        </p:blipFill>
        <p:spPr>
          <a:xfrm>
            <a:off x="177799" y="88900"/>
            <a:ext cx="11811001" cy="6007099"/>
          </a:xfrm>
          <a:prstGeom prst="rect">
            <a:avLst/>
          </a:prstGeom>
        </p:spPr>
      </p:pic>
      <p:sp>
        <p:nvSpPr>
          <p:cNvPr id="6" name="TextBox 5">
            <a:extLst>
              <a:ext uri="{FF2B5EF4-FFF2-40B4-BE49-F238E27FC236}">
                <a16:creationId xmlns:a16="http://schemas.microsoft.com/office/drawing/2014/main" id="{2F04D169-215E-D52F-4DD3-4EACA23AB97A}"/>
              </a:ext>
            </a:extLst>
          </p:cNvPr>
          <p:cNvSpPr txBox="1"/>
          <p:nvPr/>
        </p:nvSpPr>
        <p:spPr>
          <a:xfrm>
            <a:off x="5292858" y="6350268"/>
            <a:ext cx="1580882" cy="307777"/>
          </a:xfrm>
          <a:prstGeom prst="rect">
            <a:avLst/>
          </a:prstGeom>
          <a:noFill/>
        </p:spPr>
        <p:txBody>
          <a:bodyPr wrap="none" rtlCol="0">
            <a:spAutoFit/>
          </a:bodyPr>
          <a:lstStyle/>
          <a:p>
            <a:r>
              <a:rPr lang="en-US" sz="1400" dirty="0"/>
              <a:t>Figure 3: Pair-plot</a:t>
            </a:r>
          </a:p>
        </p:txBody>
      </p:sp>
    </p:spTree>
    <p:extLst>
      <p:ext uri="{BB962C8B-B14F-4D97-AF65-F5344CB8AC3E}">
        <p14:creationId xmlns:p14="http://schemas.microsoft.com/office/powerpoint/2010/main" val="374758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402CE439-61BF-1FE1-B41C-871FC4AE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1" y="330206"/>
            <a:ext cx="9118600" cy="5587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38FD42-BC7E-F577-D14E-AC5B7E297E38}"/>
              </a:ext>
            </a:extLst>
          </p:cNvPr>
          <p:cNvSpPr txBox="1"/>
          <p:nvPr/>
        </p:nvSpPr>
        <p:spPr>
          <a:xfrm>
            <a:off x="952498" y="6277577"/>
            <a:ext cx="10325101" cy="523220"/>
          </a:xfrm>
          <a:prstGeom prst="rect">
            <a:avLst/>
          </a:prstGeom>
          <a:noFill/>
        </p:spPr>
        <p:txBody>
          <a:bodyPr wrap="square" rtlCol="0">
            <a:spAutoFit/>
          </a:bodyPr>
          <a:lstStyle/>
          <a:p>
            <a:pPr algn="ctr"/>
            <a:r>
              <a:rPr lang="en-US" sz="1400" dirty="0"/>
              <a:t>Figure 4: Violin Plot - suggests that properties closer to the ocean, such as those in the "ISLAND" and "NEAR OCEAN" categories, tend to have higher median house values compared to those further inland.</a:t>
            </a:r>
          </a:p>
        </p:txBody>
      </p:sp>
    </p:spTree>
    <p:extLst>
      <p:ext uri="{BB962C8B-B14F-4D97-AF65-F5344CB8AC3E}">
        <p14:creationId xmlns:p14="http://schemas.microsoft.com/office/powerpoint/2010/main" val="404072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29" name="Straight Connector 5128">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45C7A538-4D55-BB5C-4C3F-58E5B9D19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88906"/>
            <a:ext cx="8636000" cy="59181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BA9F0-9BEB-3F4C-6D83-3AB4533FDF10}"/>
              </a:ext>
            </a:extLst>
          </p:cNvPr>
          <p:cNvSpPr txBox="1"/>
          <p:nvPr/>
        </p:nvSpPr>
        <p:spPr>
          <a:xfrm>
            <a:off x="952498" y="6299022"/>
            <a:ext cx="10325101" cy="738664"/>
          </a:xfrm>
          <a:prstGeom prst="rect">
            <a:avLst/>
          </a:prstGeom>
          <a:noFill/>
        </p:spPr>
        <p:txBody>
          <a:bodyPr wrap="square" rtlCol="0">
            <a:spAutoFit/>
          </a:bodyPr>
          <a:lstStyle/>
          <a:p>
            <a:pPr algn="ctr"/>
            <a:r>
              <a:rPr lang="en-US" sz="1400" dirty="0"/>
              <a:t>Figure 5: Colors indicate how closely features are related. Red means they tend to go up together, blue means they tend to go in opposite directions, and white means there's no clear connection.</a:t>
            </a:r>
          </a:p>
          <a:p>
            <a:pPr algn="ctr"/>
            <a:endParaRPr lang="en-US" sz="1400" dirty="0"/>
          </a:p>
        </p:txBody>
      </p:sp>
    </p:spTree>
    <p:extLst>
      <p:ext uri="{BB962C8B-B14F-4D97-AF65-F5344CB8AC3E}">
        <p14:creationId xmlns:p14="http://schemas.microsoft.com/office/powerpoint/2010/main" val="3048107800"/>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1B2130"/>
      </a:dk2>
      <a:lt2>
        <a:srgbClr val="F2F0F3"/>
      </a:lt2>
      <a:accent1>
        <a:srgbClr val="80AF45"/>
      </a:accent1>
      <a:accent2>
        <a:srgbClr val="A3A637"/>
      </a:accent2>
      <a:accent3>
        <a:srgbClr val="C3954D"/>
      </a:accent3>
      <a:accent4>
        <a:srgbClr val="B1523B"/>
      </a:accent4>
      <a:accent5>
        <a:srgbClr val="C34D67"/>
      </a:accent5>
      <a:accent6>
        <a:srgbClr val="B13B86"/>
      </a:accent6>
      <a:hlink>
        <a:srgbClr val="C04349"/>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1044</Words>
  <Application>Microsoft Macintosh PowerPoint</Application>
  <PresentationFormat>Widescreen</PresentationFormat>
  <Paragraphs>70</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Georgia Pro Light</vt:lpstr>
      <vt:lpstr>VaultVTI</vt:lpstr>
      <vt:lpstr>PYTHON CRN 22146 California Housing 1990 – Analysis &amp; Predictions</vt:lpstr>
      <vt:lpstr>Abstract</vt:lpstr>
      <vt:lpstr>Introduction</vt:lpstr>
      <vt:lpstr>Dataset</vt:lpstr>
      <vt:lpstr>Preprocessing</vt:lpstr>
      <vt:lpstr>Data Visualization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Summary</vt:lpstr>
      <vt:lpstr>Linear Regression</vt:lpstr>
      <vt:lpstr>Decision Tree</vt:lpstr>
      <vt:lpstr>Random Forest</vt:lpstr>
      <vt:lpstr>Support Vector Regression</vt:lpstr>
      <vt:lpstr>Conclusion</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CRN 22146 California Housing 1990 – Analysis &amp; Predictions</dc:title>
  <dc:creator>Mittal, Mr. Shubham</dc:creator>
  <cp:lastModifiedBy>Mittal, Mr. Shubham</cp:lastModifiedBy>
  <cp:revision>6</cp:revision>
  <dcterms:created xsi:type="dcterms:W3CDTF">2024-04-29T15:17:07Z</dcterms:created>
  <dcterms:modified xsi:type="dcterms:W3CDTF">2024-04-29T18:41:11Z</dcterms:modified>
</cp:coreProperties>
</file>